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 id="2147483670" r:id="rId2"/>
    <p:sldMasterId id="2147483672" r:id="rId3"/>
    <p:sldMasterId id="2147483677" r:id="rId4"/>
  </p:sldMasterIdLst>
  <p:notesMasterIdLst>
    <p:notesMasterId r:id="rId24"/>
  </p:notesMasterIdLst>
  <p:sldIdLst>
    <p:sldId id="285" r:id="rId5"/>
    <p:sldId id="287" r:id="rId6"/>
    <p:sldId id="290" r:id="rId7"/>
    <p:sldId id="294" r:id="rId8"/>
    <p:sldId id="291" r:id="rId9"/>
    <p:sldId id="293" r:id="rId10"/>
    <p:sldId id="289" r:id="rId11"/>
    <p:sldId id="296" r:id="rId12"/>
    <p:sldId id="297" r:id="rId13"/>
    <p:sldId id="298" r:id="rId14"/>
    <p:sldId id="299" r:id="rId15"/>
    <p:sldId id="300" r:id="rId16"/>
    <p:sldId id="301" r:id="rId17"/>
    <p:sldId id="286" r:id="rId18"/>
    <p:sldId id="288" r:id="rId19"/>
    <p:sldId id="295" r:id="rId20"/>
    <p:sldId id="283" r:id="rId21"/>
    <p:sldId id="284" r:id="rId22"/>
    <p:sldId id="281" r:id="rId2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96AE"/>
    <a:srgbClr val="064885"/>
    <a:srgbClr val="0595AE"/>
    <a:srgbClr val="E6E6E6"/>
    <a:srgbClr val="001A72"/>
    <a:srgbClr val="057CA1"/>
    <a:srgbClr val="05568F"/>
    <a:srgbClr val="064077"/>
    <a:srgbClr val="0589A8"/>
    <a:srgbClr val="0663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間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淡色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981" autoAdjust="0"/>
    <p:restoredTop sz="94660"/>
  </p:normalViewPr>
  <p:slideViewPr>
    <p:cSldViewPr snapToGrid="0">
      <p:cViewPr>
        <p:scale>
          <a:sx n="121" d="100"/>
          <a:sy n="121" d="100"/>
        </p:scale>
        <p:origin x="-840" y="20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notesMaster" Target="notesMasters/notes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58A22A-E5D9-41D2-96B3-0C305ABBA05F}" type="datetimeFigureOut">
              <a:rPr kumimoji="1" lang="ja-JP" altLang="en-US" smtClean="0"/>
              <a:t>23/11/20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AF95DA-1DED-4351-A436-B02E859C15B5}" type="slidenum">
              <a:rPr kumimoji="1" lang="ja-JP" altLang="en-US" smtClean="0"/>
              <a:t>‹#›</a:t>
            </a:fld>
            <a:endParaRPr kumimoji="1" lang="ja-JP" altLang="en-US"/>
          </a:p>
        </p:txBody>
      </p:sp>
    </p:spTree>
    <p:extLst>
      <p:ext uri="{BB962C8B-B14F-4D97-AF65-F5344CB8AC3E}">
        <p14:creationId xmlns:p14="http://schemas.microsoft.com/office/powerpoint/2010/main" val="245434204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表紙［機密なし］">
    <p:spTree>
      <p:nvGrpSpPr>
        <p:cNvPr id="1" name=""/>
        <p:cNvGrpSpPr/>
        <p:nvPr/>
      </p:nvGrpSpPr>
      <p:grpSpPr>
        <a:xfrm>
          <a:off x="0" y="0"/>
          <a:ext cx="0" cy="0"/>
          <a:chOff x="0" y="0"/>
          <a:chExt cx="0" cy="0"/>
        </a:xfrm>
      </p:grpSpPr>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smtClean="0"/>
              <a:t>36pt</a:t>
            </a:r>
            <a:endParaRPr kumimoji="1" lang="en-US" altLang="ja-JP" dirty="0"/>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smtClean="0"/>
              <a:t>24pt</a:t>
            </a:r>
            <a:endParaRPr kumimoji="1" lang="en-US" altLang="ja-JP" dirty="0"/>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23/11/20</a:t>
            </a:fld>
            <a:endParaRPr kumimoji="1" lang="ja-JP" altLang="en-US"/>
          </a:p>
        </p:txBody>
      </p:sp>
    </p:spTree>
    <p:extLst>
      <p:ext uri="{BB962C8B-B14F-4D97-AF65-F5344CB8AC3E}">
        <p14:creationId xmlns:p14="http://schemas.microsoft.com/office/powerpoint/2010/main" val="4194106763"/>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見出し2行">
    <p:spTree>
      <p:nvGrpSpPr>
        <p:cNvPr id="1" name=""/>
        <p:cNvGrpSpPr/>
        <p:nvPr/>
      </p:nvGrpSpPr>
      <p:grpSpPr>
        <a:xfrm>
          <a:off x="0" y="0"/>
          <a:ext cx="0" cy="0"/>
          <a:chOff x="0" y="0"/>
          <a:chExt cx="0" cy="0"/>
        </a:xfrm>
      </p:grpSpPr>
      <p:sp>
        <p:nvSpPr>
          <p:cNvPr id="5" name="テキスト プレースホルダー 5"/>
          <p:cNvSpPr>
            <a:spLocks noGrp="1"/>
          </p:cNvSpPr>
          <p:nvPr>
            <p:ph type="body" sz="quarter" idx="20" hasCustomPrompt="1"/>
          </p:nvPr>
        </p:nvSpPr>
        <p:spPr>
          <a:xfrm>
            <a:off x="443077" y="273600"/>
            <a:ext cx="11341555" cy="779136"/>
          </a:xfrm>
          <a:prstGeom prst="rect">
            <a:avLst/>
          </a:prstGeom>
        </p:spPr>
        <p:txBody>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400">
                <a:solidFill>
                  <a:schemeClr val="tx2"/>
                </a:solidFill>
              </a:defRPr>
            </a:lvl1pPr>
            <a:lvl2pPr>
              <a:defRPr sz="2400"/>
            </a:lvl2pPr>
            <a:lvl3pPr>
              <a:defRPr sz="2400"/>
            </a:lvl3pPr>
            <a:lvl4pPr>
              <a:defRPr sz="2400"/>
            </a:lvl4pPr>
            <a:lvl5pPr>
              <a:defRPr sz="2400"/>
            </a:lvl5pPr>
          </a:lstStyle>
          <a:p>
            <a:pPr lvl="0"/>
            <a:r>
              <a:rPr kumimoji="1" lang="ja-JP" altLang="en-US" dirty="0" smtClean="0"/>
              <a:t>ページ見出し </a:t>
            </a:r>
            <a:r>
              <a:rPr kumimoji="1" lang="en-US" altLang="ja-JP" dirty="0" smtClean="0"/>
              <a:t>2</a:t>
            </a:r>
            <a:r>
              <a:rPr kumimoji="1" lang="ja-JP" altLang="en-US" dirty="0" smtClean="0"/>
              <a:t>行 メイリオ</a:t>
            </a:r>
            <a:r>
              <a:rPr kumimoji="1" lang="en-US" altLang="ja-JP" dirty="0" smtClean="0"/>
              <a:t>24pt</a:t>
            </a:r>
          </a:p>
        </p:txBody>
      </p:sp>
      <p:sp>
        <p:nvSpPr>
          <p:cNvPr id="8" name="テキスト プレースホルダー 2">
            <a:extLst>
              <a:ext uri="{FF2B5EF4-FFF2-40B4-BE49-F238E27FC236}">
                <a16:creationId xmlns:a16="http://schemas.microsoft.com/office/drawing/2014/main" xmlns="" id="{D36865C0-32FD-6041-BDCE-3C31AE2B383C}"/>
              </a:ext>
            </a:extLst>
          </p:cNvPr>
          <p:cNvSpPr>
            <a:spLocks noGrp="1"/>
          </p:cNvSpPr>
          <p:nvPr>
            <p:ph type="body" sz="quarter" idx="22" hasCustomPrompt="1"/>
          </p:nvPr>
        </p:nvSpPr>
        <p:spPr>
          <a:xfrm>
            <a:off x="443078" y="1232736"/>
            <a:ext cx="11341554" cy="5171664"/>
          </a:xfrm>
          <a:prstGeom prst="rect">
            <a:avLst/>
          </a:prstGeom>
        </p:spPr>
        <p:txBody>
          <a:bodyPr/>
          <a:lstStyle>
            <a:lvl1pPr marL="0" indent="0">
              <a:spcBef>
                <a:spcPts val="0"/>
              </a:spcBef>
              <a:buNone/>
              <a:defRPr sz="21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本文</a:t>
            </a:r>
            <a:r>
              <a:rPr kumimoji="1" lang="en-US" altLang="ja-JP" dirty="0"/>
              <a:t> </a:t>
            </a:r>
            <a:r>
              <a:rPr kumimoji="1" lang="ja-JP" altLang="en-US" dirty="0" smtClean="0"/>
              <a:t>メイリオ</a:t>
            </a:r>
            <a:r>
              <a:rPr kumimoji="1" lang="en-US" altLang="ja-JP" dirty="0" smtClean="0"/>
              <a:t>21pt</a:t>
            </a:r>
            <a:endParaRPr kumimoji="1" lang="ja-JP" altLang="en-US" dirty="0"/>
          </a:p>
        </p:txBody>
      </p:sp>
      <p:sp>
        <p:nvSpPr>
          <p:cNvPr id="6" name="日付プレースホルダー 3"/>
          <p:cNvSpPr>
            <a:spLocks noGrp="1"/>
          </p:cNvSpPr>
          <p:nvPr>
            <p:ph type="dt" sz="half" idx="19"/>
          </p:nvPr>
        </p:nvSpPr>
        <p:spPr>
          <a:xfrm>
            <a:off x="6962400" y="6668516"/>
            <a:ext cx="2228850" cy="129789"/>
          </a:xfrm>
        </p:spPr>
        <p:txBody>
          <a:bodyPr/>
          <a:lstStyle/>
          <a:p>
            <a:fld id="{FCAFAC13-DB77-42F2-BE26-45BA5532FD50}" type="datetime4">
              <a:rPr lang="en-US" altLang="ja-JP" smtClean="0"/>
              <a:pPr/>
              <a:t>2023年 11月 20日 </a:t>
            </a:fld>
            <a:endParaRPr lang="en-US" dirty="0"/>
          </a:p>
        </p:txBody>
      </p:sp>
    </p:spTree>
    <p:extLst>
      <p:ext uri="{BB962C8B-B14F-4D97-AF65-F5344CB8AC3E}">
        <p14:creationId xmlns:p14="http://schemas.microsoft.com/office/powerpoint/2010/main" val="83338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目次">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xmlns="" id="{78E4C2EF-773D-B34F-B303-741257996BEA}"/>
              </a:ext>
            </a:extLst>
          </p:cNvPr>
          <p:cNvSpPr txBox="1"/>
          <p:nvPr userDrawn="1"/>
        </p:nvSpPr>
        <p:spPr>
          <a:xfrm>
            <a:off x="443077" y="306000"/>
            <a:ext cx="11302892"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000" b="1">
                <a:solidFill>
                  <a:schemeClr val="tx1"/>
                </a:solidFill>
                <a:latin typeface="メイリオ" panose="020B0604030504040204" pitchFamily="50" charset="-128"/>
                <a:ea typeface="メイリオ" panose="020B0604030504040204" pitchFamily="50" charset="-128"/>
              </a:rPr>
              <a:t>CONTENTS</a:t>
            </a:r>
            <a:endParaRPr kumimoji="1" lang="ja-JP" altLang="en-US" sz="2000" b="1">
              <a:solidFill>
                <a:schemeClr val="tx1"/>
              </a:solidFill>
              <a:latin typeface="メイリオ" panose="020B0604030504040204" pitchFamily="50" charset="-128"/>
              <a:ea typeface="メイリオ" panose="020B0604030504040204" pitchFamily="50" charset="-128"/>
            </a:endParaRPr>
          </a:p>
        </p:txBody>
      </p:sp>
      <p:sp>
        <p:nvSpPr>
          <p:cNvPr id="8" name="テキスト プレースホルダー 2">
            <a:extLst>
              <a:ext uri="{FF2B5EF4-FFF2-40B4-BE49-F238E27FC236}">
                <a16:creationId xmlns:a16="http://schemas.microsoft.com/office/drawing/2014/main" xmlns="" id="{CAA40E23-9A1E-0940-A59B-09CD3AAE8716}"/>
              </a:ext>
            </a:extLst>
          </p:cNvPr>
          <p:cNvSpPr>
            <a:spLocks noGrp="1"/>
          </p:cNvSpPr>
          <p:nvPr>
            <p:ph type="body" sz="quarter" idx="18" hasCustomPrompt="1"/>
          </p:nvPr>
        </p:nvSpPr>
        <p:spPr>
          <a:xfrm>
            <a:off x="996842" y="1080000"/>
            <a:ext cx="10198316" cy="5004000"/>
          </a:xfrm>
          <a:prstGeom prst="rect">
            <a:avLst/>
          </a:prstGeom>
        </p:spPr>
        <p:txBody>
          <a:bodyPr>
            <a:normAutofit/>
          </a:bodyPr>
          <a:lstStyle>
            <a:lvl1pPr marL="0" indent="0">
              <a:lnSpc>
                <a:spcPct val="100000"/>
              </a:lnSpc>
              <a:spcBef>
                <a:spcPts val="0"/>
              </a:spcBef>
              <a:buNone/>
              <a:defRPr sz="2400" b="1" baseline="0">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en-US" altLang="ja-JP"/>
              <a:t>1</a:t>
            </a:r>
            <a:r>
              <a:rPr kumimoji="1" lang="ja-JP" altLang="en-US"/>
              <a:t>　項目タイトル</a:t>
            </a:r>
            <a:r>
              <a:rPr kumimoji="1" lang="en-US" altLang="ja-JP"/>
              <a:t> </a:t>
            </a:r>
            <a:r>
              <a:rPr kumimoji="1" lang="ja-JP" altLang="en-US"/>
              <a:t>メイリオ</a:t>
            </a:r>
            <a:r>
              <a:rPr kumimoji="1" lang="en-US" altLang="ja-JP"/>
              <a:t>24pt</a:t>
            </a:r>
          </a:p>
        </p:txBody>
      </p:sp>
    </p:spTree>
    <p:extLst>
      <p:ext uri="{BB962C8B-B14F-4D97-AF65-F5344CB8AC3E}">
        <p14:creationId xmlns:p14="http://schemas.microsoft.com/office/powerpoint/2010/main" val="15564849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扉">
    <p:spTree>
      <p:nvGrpSpPr>
        <p:cNvPr id="1" name=""/>
        <p:cNvGrpSpPr/>
        <p:nvPr/>
      </p:nvGrpSpPr>
      <p:grpSpPr>
        <a:xfrm>
          <a:off x="0" y="0"/>
          <a:ext cx="0" cy="0"/>
          <a:chOff x="0" y="0"/>
          <a:chExt cx="0" cy="0"/>
        </a:xfrm>
      </p:grpSpPr>
      <p:sp>
        <p:nvSpPr>
          <p:cNvPr id="10" name="テキスト プレースホルダー 2">
            <a:extLst>
              <a:ext uri="{FF2B5EF4-FFF2-40B4-BE49-F238E27FC236}">
                <a16:creationId xmlns:a16="http://schemas.microsoft.com/office/drawing/2014/main" xmlns="" id="{875E482E-9BA5-584D-A377-01176B057662}"/>
              </a:ext>
            </a:extLst>
          </p:cNvPr>
          <p:cNvSpPr>
            <a:spLocks noGrp="1"/>
          </p:cNvSpPr>
          <p:nvPr>
            <p:ph type="body" sz="quarter" idx="18" hasCustomPrompt="1"/>
          </p:nvPr>
        </p:nvSpPr>
        <p:spPr>
          <a:xfrm>
            <a:off x="443077" y="2520001"/>
            <a:ext cx="11307323" cy="1655999"/>
          </a:xfrm>
          <a:prstGeom prst="rect">
            <a:avLst/>
          </a:prstGeom>
          <a:noFill/>
        </p:spPr>
        <p:txBody>
          <a:bodyPr anchor="ctr" anchorCtr="0"/>
          <a:lstStyle>
            <a:lvl1pPr marL="0" marR="0" indent="0" algn="ctr" defTabSz="914400" rtl="0" eaLnBrk="1" fontAlgn="auto" latinLnBrk="0" hangingPunct="1">
              <a:lnSpc>
                <a:spcPct val="100000"/>
              </a:lnSpc>
              <a:spcBef>
                <a:spcPts val="0"/>
              </a:spcBef>
              <a:spcAft>
                <a:spcPts val="0"/>
              </a:spcAft>
              <a:buClrTx/>
              <a:buSzTx/>
              <a:buFontTx/>
              <a:buNone/>
              <a:tabLst/>
              <a:def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項目タイトル</a:t>
            </a:r>
            <a:r>
              <a:rPr kumimoji="1" lang="en-US" altLang="ja-JP"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30pt</a:t>
            </a:r>
            <a:endPar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5057278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見出し1行">
    <p:spTree>
      <p:nvGrpSpPr>
        <p:cNvPr id="1" name=""/>
        <p:cNvGrpSpPr/>
        <p:nvPr/>
      </p:nvGrpSpPr>
      <p:grpSpPr>
        <a:xfrm>
          <a:off x="0" y="0"/>
          <a:ext cx="0" cy="0"/>
          <a:chOff x="0" y="0"/>
          <a:chExt cx="0" cy="0"/>
        </a:xfrm>
      </p:grpSpPr>
      <p:sp>
        <p:nvSpPr>
          <p:cNvPr id="19" name="テキスト プレースホルダー 2">
            <a:extLst>
              <a:ext uri="{FF2B5EF4-FFF2-40B4-BE49-F238E27FC236}">
                <a16:creationId xmlns:a16="http://schemas.microsoft.com/office/drawing/2014/main" xmlns="" id="{3E2ADED7-0ED2-7C47-B4C0-1E5C776280C5}"/>
              </a:ext>
            </a:extLst>
          </p:cNvPr>
          <p:cNvSpPr>
            <a:spLocks noGrp="1"/>
          </p:cNvSpPr>
          <p:nvPr>
            <p:ph type="body" sz="quarter" idx="18" hasCustomPrompt="1"/>
          </p:nvPr>
        </p:nvSpPr>
        <p:spPr>
          <a:xfrm>
            <a:off x="443077" y="767396"/>
            <a:ext cx="11307323" cy="5637600"/>
          </a:xfrm>
          <a:prstGeom prst="rect">
            <a:avLst/>
          </a:prstGeom>
        </p:spPr>
        <p:txBody>
          <a:bodyPr/>
          <a:lstStyle>
            <a:lvl1pPr marL="0" indent="0">
              <a:spcBef>
                <a:spcPts val="0"/>
              </a:spcBef>
              <a:buNone/>
              <a:defRPr sz="18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a:t>本文</a:t>
            </a:r>
            <a:r>
              <a:rPr kumimoji="1" lang="en-US" altLang="ja-JP"/>
              <a:t> </a:t>
            </a:r>
            <a:r>
              <a:rPr kumimoji="1" lang="ja-JP" altLang="en-US"/>
              <a:t>メイリオ</a:t>
            </a:r>
            <a:r>
              <a:rPr kumimoji="1" lang="en-US" altLang="ja-JP"/>
              <a:t>18pt</a:t>
            </a:r>
            <a:endParaRPr kumimoji="1" lang="ja-JP" altLang="en-US"/>
          </a:p>
        </p:txBody>
      </p:sp>
      <p:sp>
        <p:nvSpPr>
          <p:cNvPr id="21" name="テキスト プレースホルダー 2">
            <a:extLst>
              <a:ext uri="{FF2B5EF4-FFF2-40B4-BE49-F238E27FC236}">
                <a16:creationId xmlns:a16="http://schemas.microsoft.com/office/drawing/2014/main" xmlns="" id="{015466B9-7F06-204A-B53C-64E4557C2532}"/>
              </a:ext>
            </a:extLst>
          </p:cNvPr>
          <p:cNvSpPr>
            <a:spLocks noGrp="1"/>
          </p:cNvSpPr>
          <p:nvPr>
            <p:ph type="body" sz="quarter" idx="19" hasCustomPrompt="1"/>
          </p:nvPr>
        </p:nvSpPr>
        <p:spPr>
          <a:xfrm>
            <a:off x="443077" y="306000"/>
            <a:ext cx="11307323" cy="306000"/>
          </a:xfrm>
          <a:prstGeom prst="rect">
            <a:avLst/>
          </a:prstGeom>
        </p:spPr>
        <p:txBody>
          <a:bodyPr anchor="t" anchorCtr="0"/>
          <a:lstStyle>
            <a:lvl1pPr marL="0" marR="0" indent="0" algn="l" defTabSz="914400" rtl="0" eaLnBrk="1" fontAlgn="auto" latinLnBrk="0" hangingPunct="1">
              <a:lnSpc>
                <a:spcPct val="100000"/>
              </a:lnSpc>
              <a:spcBef>
                <a:spcPts val="0"/>
              </a:spcBef>
              <a:spcAft>
                <a:spcPts val="0"/>
              </a:spcAft>
              <a:buClrTx/>
              <a:buSzTx/>
              <a:buFontTx/>
              <a:buNone/>
              <a:tabLst/>
              <a:def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ページ見出し</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20pt</a:t>
            </a:r>
            <a:endPar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3621023616"/>
      </p:ext>
    </p:extLst>
  </p:cSld>
  <p:clrMapOvr>
    <a:masterClrMapping/>
  </p:clrMapOvr>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見出し2行">
    <p:spTree>
      <p:nvGrpSpPr>
        <p:cNvPr id="1" name=""/>
        <p:cNvGrpSpPr/>
        <p:nvPr/>
      </p:nvGrpSpPr>
      <p:grpSpPr>
        <a:xfrm>
          <a:off x="0" y="0"/>
          <a:ext cx="0" cy="0"/>
          <a:chOff x="0" y="0"/>
          <a:chExt cx="0" cy="0"/>
        </a:xfrm>
      </p:grpSpPr>
      <p:sp>
        <p:nvSpPr>
          <p:cNvPr id="21" name="テキスト プレースホルダー 2">
            <a:extLst>
              <a:ext uri="{FF2B5EF4-FFF2-40B4-BE49-F238E27FC236}">
                <a16:creationId xmlns:a16="http://schemas.microsoft.com/office/drawing/2014/main" xmlns="" id="{C9A4CBBA-B6A9-0844-B2B8-6153993E5562}"/>
              </a:ext>
            </a:extLst>
          </p:cNvPr>
          <p:cNvSpPr>
            <a:spLocks noGrp="1"/>
          </p:cNvSpPr>
          <p:nvPr>
            <p:ph type="body" sz="quarter" idx="18" hasCustomPrompt="1"/>
          </p:nvPr>
        </p:nvSpPr>
        <p:spPr>
          <a:xfrm>
            <a:off x="457140" y="1098000"/>
            <a:ext cx="11307323" cy="5306400"/>
          </a:xfrm>
          <a:prstGeom prst="rect">
            <a:avLst/>
          </a:prstGeom>
        </p:spPr>
        <p:txBody>
          <a:bodyPr/>
          <a:lstStyle>
            <a:lvl1pPr marL="0" indent="0">
              <a:spcBef>
                <a:spcPts val="0"/>
              </a:spcBef>
              <a:buNone/>
              <a:defRPr sz="18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a:t>本文</a:t>
            </a:r>
            <a:r>
              <a:rPr kumimoji="1" lang="en-US" altLang="ja-JP"/>
              <a:t> </a:t>
            </a:r>
            <a:r>
              <a:rPr kumimoji="1" lang="ja-JP" altLang="en-US"/>
              <a:t>メイリオ</a:t>
            </a:r>
            <a:r>
              <a:rPr kumimoji="1" lang="en-US" altLang="ja-JP"/>
              <a:t>18pt</a:t>
            </a:r>
            <a:endParaRPr kumimoji="1" lang="ja-JP" altLang="en-US"/>
          </a:p>
        </p:txBody>
      </p:sp>
      <p:sp>
        <p:nvSpPr>
          <p:cNvPr id="24" name="テキスト プレースホルダー 2">
            <a:extLst>
              <a:ext uri="{FF2B5EF4-FFF2-40B4-BE49-F238E27FC236}">
                <a16:creationId xmlns:a16="http://schemas.microsoft.com/office/drawing/2014/main" xmlns="" id="{0A92448B-A105-7F45-A55A-04ED997A09CA}"/>
              </a:ext>
            </a:extLst>
          </p:cNvPr>
          <p:cNvSpPr>
            <a:spLocks noGrp="1"/>
          </p:cNvSpPr>
          <p:nvPr>
            <p:ph type="body" sz="quarter" idx="19" hasCustomPrompt="1"/>
          </p:nvPr>
        </p:nvSpPr>
        <p:spPr>
          <a:xfrm>
            <a:off x="443077" y="306000"/>
            <a:ext cx="11307323" cy="612000"/>
          </a:xfrm>
          <a:prstGeom prst="rect">
            <a:avLst/>
          </a:prstGeom>
        </p:spPr>
        <p:txBody>
          <a:bodyPr anchor="t" anchorCtr="0"/>
          <a:lstStyle>
            <a:lvl1pPr marL="0" marR="0" indent="0" algn="l" defTabSz="914400" rtl="0" eaLnBrk="1" fontAlgn="auto" latinLnBrk="0" hangingPunct="1">
              <a:lnSpc>
                <a:spcPct val="100000"/>
              </a:lnSpc>
              <a:spcBef>
                <a:spcPts val="0"/>
              </a:spcBef>
              <a:spcAft>
                <a:spcPts val="0"/>
              </a:spcAft>
              <a:buClrTx/>
              <a:buSzTx/>
              <a:buFontTx/>
              <a:buNone/>
              <a:tabLst/>
              <a:def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ページ見出し</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2</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行</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20pt</a:t>
            </a:r>
            <a:endPar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2652034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表紙［関係者外秘］">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0228" y="0"/>
            <a:ext cx="9901772"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smtClean="0"/>
              <a:t>36pt</a:t>
            </a:r>
            <a:endParaRPr kumimoji="1" lang="en-US" altLang="ja-JP" dirty="0"/>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smtClean="0"/>
              <a:t>24pt</a:t>
            </a:r>
            <a:endParaRPr kumimoji="1" lang="en-US" altLang="ja-JP" dirty="0"/>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23/11/20</a:t>
            </a:fld>
            <a:endParaRPr kumimoji="1" lang="ja-JP" altLang="en-US"/>
          </a:p>
        </p:txBody>
      </p:sp>
      <p:sp>
        <p:nvSpPr>
          <p:cNvPr id="8" name="テキスト ボックス 7"/>
          <p:cNvSpPr txBox="1"/>
          <p:nvPr/>
        </p:nvSpPr>
        <p:spPr>
          <a:xfrm>
            <a:off x="11121885" y="581235"/>
            <a:ext cx="832218" cy="207749"/>
          </a:xfrm>
          <a:prstGeom prst="rect">
            <a:avLst/>
          </a:prstGeom>
          <a:noFill/>
        </p:spPr>
        <p:txBody>
          <a:bodyPr wrap="square" rtlCol="0">
            <a:spAutoFit/>
          </a:bodyPr>
          <a:lstStyle/>
          <a:p>
            <a:pPr algn="r"/>
            <a:r>
              <a:rPr kumimoji="1" lang="ja-JP" altLang="en-US" sz="700" b="1" dirty="0" smtClean="0">
                <a:solidFill>
                  <a:srgbClr val="D21E23"/>
                </a:solidFill>
              </a:rPr>
              <a:t>部</a:t>
            </a:r>
            <a:endParaRPr kumimoji="1" lang="ja-JP" altLang="en-US" sz="700" b="1" dirty="0">
              <a:solidFill>
                <a:srgbClr val="D21E23"/>
              </a:solidFill>
            </a:endParaRPr>
          </a:p>
        </p:txBody>
      </p:sp>
      <p:sp>
        <p:nvSpPr>
          <p:cNvPr id="4" name="テキスト ボックス 3"/>
          <p:cNvSpPr txBox="1"/>
          <p:nvPr userDrawn="1"/>
        </p:nvSpPr>
        <p:spPr>
          <a:xfrm>
            <a:off x="11046532" y="442582"/>
            <a:ext cx="942887" cy="338554"/>
          </a:xfrm>
          <a:prstGeom prst="rect">
            <a:avLst/>
          </a:prstGeom>
          <a:noFill/>
        </p:spPr>
        <p:txBody>
          <a:bodyPr wrap="none" rtlCol="0">
            <a:spAutoFit/>
          </a:bodyPr>
          <a:lstStyle/>
          <a:p>
            <a:pPr algn="ctr"/>
            <a:r>
              <a:rPr kumimoji="1" lang="en-US" altLang="ja-JP" sz="800" b="1" dirty="0" smtClean="0">
                <a:solidFill>
                  <a:srgbClr val="FF0000"/>
                </a:solidFill>
              </a:rPr>
              <a:t>DX</a:t>
            </a:r>
            <a:r>
              <a:rPr kumimoji="1" lang="ja-JP" altLang="en-US" sz="800" b="1" dirty="0" smtClean="0">
                <a:solidFill>
                  <a:srgbClr val="FF0000"/>
                </a:solidFill>
              </a:rPr>
              <a:t>戦略センター</a:t>
            </a:r>
            <a:endParaRPr kumimoji="1" lang="en-US" altLang="ja-JP" sz="800" b="1" dirty="0" smtClean="0">
              <a:solidFill>
                <a:srgbClr val="FF0000"/>
              </a:solidFill>
            </a:endParaRPr>
          </a:p>
          <a:p>
            <a:pPr algn="ctr"/>
            <a:r>
              <a:rPr kumimoji="1" lang="en-US" altLang="ja-JP" sz="800" b="1" dirty="0" smtClean="0">
                <a:solidFill>
                  <a:srgbClr val="FF0000"/>
                </a:solidFill>
              </a:rPr>
              <a:t>DS</a:t>
            </a:r>
            <a:endParaRPr kumimoji="1" lang="ja-JP" altLang="en-US" sz="800" b="1" dirty="0">
              <a:solidFill>
                <a:srgbClr val="FF0000"/>
              </a:solidFill>
            </a:endParaRPr>
          </a:p>
        </p:txBody>
      </p:sp>
    </p:spTree>
    <p:extLst>
      <p:ext uri="{BB962C8B-B14F-4D97-AF65-F5344CB8AC3E}">
        <p14:creationId xmlns:p14="http://schemas.microsoft.com/office/powerpoint/2010/main" val="1574342725"/>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表紙［秘］">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1171" y="0"/>
            <a:ext cx="9140829"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smtClean="0"/>
              <a:t>36pt</a:t>
            </a:r>
            <a:endParaRPr kumimoji="1" lang="en-US" altLang="ja-JP" dirty="0"/>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smtClean="0"/>
              <a:t>24pt</a:t>
            </a:r>
            <a:endParaRPr kumimoji="1" lang="en-US" altLang="ja-JP" dirty="0"/>
          </a:p>
        </p:txBody>
      </p:sp>
      <p:sp>
        <p:nvSpPr>
          <p:cNvPr id="8" name="テキスト ボックス 7"/>
          <p:cNvSpPr txBox="1"/>
          <p:nvPr/>
        </p:nvSpPr>
        <p:spPr>
          <a:xfrm>
            <a:off x="11121885" y="581235"/>
            <a:ext cx="832218" cy="207749"/>
          </a:xfrm>
          <a:prstGeom prst="rect">
            <a:avLst/>
          </a:prstGeom>
          <a:noFill/>
        </p:spPr>
        <p:txBody>
          <a:bodyPr wrap="square" rtlCol="0">
            <a:spAutoFit/>
          </a:bodyPr>
          <a:lstStyle/>
          <a:p>
            <a:pPr algn="r"/>
            <a:r>
              <a:rPr kumimoji="1" lang="ja-JP" altLang="en-US" sz="700" b="1" dirty="0" smtClean="0">
                <a:solidFill>
                  <a:srgbClr val="D21E23"/>
                </a:solidFill>
              </a:rPr>
              <a:t>部</a:t>
            </a:r>
            <a:endParaRPr kumimoji="1" lang="ja-JP" altLang="en-US" sz="700" b="1" dirty="0">
              <a:solidFill>
                <a:srgbClr val="D21E23"/>
              </a:solidFill>
            </a:endParaRPr>
          </a:p>
        </p:txBody>
      </p:sp>
      <p:sp>
        <p:nvSpPr>
          <p:cNvPr id="3" name="日付プレースホルダー 2"/>
          <p:cNvSpPr>
            <a:spLocks noGrp="1"/>
          </p:cNvSpPr>
          <p:nvPr>
            <p:ph type="dt" sz="half" idx="20"/>
          </p:nvPr>
        </p:nvSpPr>
        <p:spPr/>
        <p:txBody>
          <a:bodyPr/>
          <a:lstStyle/>
          <a:p>
            <a:fld id="{E5CE2423-1C35-4C12-BAEC-CBD3693D0CE2}" type="datetimeFigureOut">
              <a:rPr kumimoji="1" lang="ja-JP" altLang="en-US" smtClean="0"/>
              <a:t>23/11/20</a:t>
            </a:fld>
            <a:endParaRPr kumimoji="1" lang="ja-JP" altLang="en-US"/>
          </a:p>
        </p:txBody>
      </p:sp>
    </p:spTree>
    <p:extLst>
      <p:ext uri="{BB962C8B-B14F-4D97-AF65-F5344CB8AC3E}">
        <p14:creationId xmlns:p14="http://schemas.microsoft.com/office/powerpoint/2010/main" val="3822703777"/>
      </p:ext>
    </p:extLst>
  </p:cSld>
  <p:clrMapOvr>
    <a:masterClrMapping/>
  </p:clrMapOvr>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表紙［極秘］">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0228" y="0"/>
            <a:ext cx="9901772"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smtClean="0"/>
              <a:t>36pt</a:t>
            </a:r>
            <a:endParaRPr kumimoji="1" lang="en-US" altLang="ja-JP" dirty="0"/>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smtClean="0"/>
              <a:t>24pt</a:t>
            </a:r>
            <a:endParaRPr kumimoji="1" lang="en-US" altLang="ja-JP" dirty="0"/>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23/11/20</a:t>
            </a:fld>
            <a:endParaRPr kumimoji="1" lang="ja-JP" altLang="en-US"/>
          </a:p>
        </p:txBody>
      </p:sp>
      <p:sp>
        <p:nvSpPr>
          <p:cNvPr id="8" name="テキスト ボックス 7"/>
          <p:cNvSpPr txBox="1"/>
          <p:nvPr/>
        </p:nvSpPr>
        <p:spPr>
          <a:xfrm>
            <a:off x="10656939" y="730660"/>
            <a:ext cx="1306635" cy="200055"/>
          </a:xfrm>
          <a:prstGeom prst="rect">
            <a:avLst/>
          </a:prstGeom>
          <a:noFill/>
        </p:spPr>
        <p:txBody>
          <a:bodyPr wrap="square" rtlCol="0">
            <a:spAutoFit/>
          </a:bodyPr>
          <a:lstStyle/>
          <a:p>
            <a:pPr algn="r"/>
            <a:r>
              <a:rPr kumimoji="1" lang="ja-JP" altLang="en-US" sz="700" b="1" dirty="0" smtClean="0">
                <a:solidFill>
                  <a:srgbClr val="D21E23"/>
                </a:solidFill>
              </a:rPr>
              <a:t>年　　月　　日まで</a:t>
            </a:r>
            <a:endParaRPr kumimoji="1" lang="ja-JP" altLang="en-US" sz="700" b="1" dirty="0">
              <a:solidFill>
                <a:srgbClr val="D21E23"/>
              </a:solidFill>
            </a:endParaRPr>
          </a:p>
        </p:txBody>
      </p:sp>
      <p:sp>
        <p:nvSpPr>
          <p:cNvPr id="9" name="テキスト ボックス 8"/>
          <p:cNvSpPr txBox="1"/>
          <p:nvPr/>
        </p:nvSpPr>
        <p:spPr>
          <a:xfrm>
            <a:off x="11121885" y="581235"/>
            <a:ext cx="832218" cy="207749"/>
          </a:xfrm>
          <a:prstGeom prst="rect">
            <a:avLst/>
          </a:prstGeom>
          <a:noFill/>
        </p:spPr>
        <p:txBody>
          <a:bodyPr wrap="square" rtlCol="0">
            <a:spAutoFit/>
          </a:bodyPr>
          <a:lstStyle/>
          <a:p>
            <a:pPr algn="r"/>
            <a:r>
              <a:rPr kumimoji="1" lang="ja-JP" altLang="en-US" sz="700" b="1" dirty="0" smtClean="0">
                <a:solidFill>
                  <a:srgbClr val="D21E23"/>
                </a:solidFill>
              </a:rPr>
              <a:t>部</a:t>
            </a:r>
            <a:endParaRPr kumimoji="1" lang="ja-JP" altLang="en-US" sz="700" b="1" dirty="0">
              <a:solidFill>
                <a:srgbClr val="D21E23"/>
              </a:solidFill>
            </a:endParaRPr>
          </a:p>
        </p:txBody>
      </p:sp>
    </p:spTree>
    <p:extLst>
      <p:ext uri="{BB962C8B-B14F-4D97-AF65-F5344CB8AC3E}">
        <p14:creationId xmlns:p14="http://schemas.microsoft.com/office/powerpoint/2010/main" val="4007033661"/>
      </p:ext>
    </p:extLst>
  </p:cSld>
  <p:clrMapOvr>
    <a:masterClrMapping/>
  </p:clrMapOvr>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E5CE2423-1C35-4C12-BAEC-CBD3693D0CE2}" type="datetimeFigureOut">
              <a:rPr kumimoji="1" lang="ja-JP" altLang="en-US" smtClean="0"/>
              <a:t>23/11/20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F9C9C8F-F77C-491F-AE4D-6217FC084DB7}" type="slidenum">
              <a:rPr kumimoji="1" lang="ja-JP" altLang="en-US" smtClean="0"/>
              <a:t>‹#›</a:t>
            </a:fld>
            <a:endParaRPr kumimoji="1" lang="ja-JP" altLang="en-US"/>
          </a:p>
        </p:txBody>
      </p:sp>
    </p:spTree>
    <p:extLst>
      <p:ext uri="{BB962C8B-B14F-4D97-AF65-F5344CB8AC3E}">
        <p14:creationId xmlns:p14="http://schemas.microsoft.com/office/powerpoint/2010/main" val="764907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最終頁">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641961"/>
      </p:ext>
    </p:extLst>
  </p:cSld>
  <p:clrMapOvr>
    <a:masterClrMapping/>
  </p:clrMapOvr>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目次">
    <p:spTree>
      <p:nvGrpSpPr>
        <p:cNvPr id="1" name=""/>
        <p:cNvGrpSpPr/>
        <p:nvPr/>
      </p:nvGrpSpPr>
      <p:grpSpPr>
        <a:xfrm>
          <a:off x="0" y="0"/>
          <a:ext cx="0" cy="0"/>
          <a:chOff x="0" y="0"/>
          <a:chExt cx="0" cy="0"/>
        </a:xfrm>
      </p:grpSpPr>
      <p:sp>
        <p:nvSpPr>
          <p:cNvPr id="2" name="テキスト ボックス 1"/>
          <p:cNvSpPr txBox="1"/>
          <p:nvPr/>
        </p:nvSpPr>
        <p:spPr>
          <a:xfrm>
            <a:off x="443077" y="306000"/>
            <a:ext cx="11302892" cy="369332"/>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b="1" dirty="0">
                <a:solidFill>
                  <a:srgbClr val="000000"/>
                </a:solidFill>
                <a:latin typeface="メイリオ" panose="020B0604030504040204" pitchFamily="50" charset="-128"/>
                <a:ea typeface="メイリオ" panose="020B0604030504040204" pitchFamily="50" charset="-128"/>
              </a:rPr>
              <a:t>CONTENTS</a:t>
            </a:r>
            <a:endParaRPr kumimoji="1" lang="ja-JP" altLang="en-US" sz="2400" b="1" dirty="0">
              <a:solidFill>
                <a:srgbClr val="000000"/>
              </a:solidFill>
              <a:latin typeface="メイリオ" panose="020B0604030504040204" pitchFamily="50" charset="-128"/>
              <a:ea typeface="メイリオ" panose="020B0604030504040204" pitchFamily="50" charset="-128"/>
            </a:endParaRPr>
          </a:p>
        </p:txBody>
      </p:sp>
      <p:sp>
        <p:nvSpPr>
          <p:cNvPr id="7" name="テキスト プレースホルダー 2">
            <a:extLst>
              <a:ext uri="{FF2B5EF4-FFF2-40B4-BE49-F238E27FC236}">
                <a16:creationId xmlns:a16="http://schemas.microsoft.com/office/drawing/2014/main" xmlns="" id="{8D423200-9DDA-EB45-B4AE-06A422E698E1}"/>
              </a:ext>
            </a:extLst>
          </p:cNvPr>
          <p:cNvSpPr>
            <a:spLocks noGrp="1"/>
          </p:cNvSpPr>
          <p:nvPr>
            <p:ph type="body" sz="quarter" idx="18" hasCustomPrompt="1"/>
          </p:nvPr>
        </p:nvSpPr>
        <p:spPr>
          <a:xfrm>
            <a:off x="996842" y="1080000"/>
            <a:ext cx="10198316" cy="5004000"/>
          </a:xfrm>
          <a:prstGeom prst="rect">
            <a:avLst/>
          </a:prstGeom>
        </p:spPr>
        <p:txBody>
          <a:bodyPr>
            <a:normAutofit/>
          </a:bodyPr>
          <a:lstStyle>
            <a:lvl1pPr marL="0" indent="0">
              <a:lnSpc>
                <a:spcPct val="100000"/>
              </a:lnSpc>
              <a:spcBef>
                <a:spcPts val="0"/>
              </a:spcBef>
              <a:buNone/>
              <a:defRPr sz="2800" b="1" baseline="0">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en-US" altLang="ja-JP" dirty="0"/>
              <a:t>1</a:t>
            </a:r>
            <a:r>
              <a:rPr kumimoji="1" lang="ja-JP" altLang="en-US" dirty="0"/>
              <a:t>　項目タイトル</a:t>
            </a:r>
            <a:r>
              <a:rPr kumimoji="1" lang="en-US" altLang="ja-JP" dirty="0"/>
              <a:t> </a:t>
            </a:r>
            <a:r>
              <a:rPr kumimoji="1" lang="ja-JP" altLang="en-US" dirty="0"/>
              <a:t>メイリオ</a:t>
            </a:r>
            <a:r>
              <a:rPr kumimoji="1" lang="en-US" altLang="ja-JP" dirty="0" smtClean="0"/>
              <a:t>28pt</a:t>
            </a:r>
            <a:endParaRPr kumimoji="1" lang="en-US" altLang="ja-JP"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20日 </a:t>
            </a:fld>
            <a:endParaRPr lang="en-US" dirty="0"/>
          </a:p>
        </p:txBody>
      </p:sp>
    </p:spTree>
    <p:extLst>
      <p:ext uri="{BB962C8B-B14F-4D97-AF65-F5344CB8AC3E}">
        <p14:creationId xmlns:p14="http://schemas.microsoft.com/office/powerpoint/2010/main" val="57017784"/>
      </p:ext>
    </p:extLst>
  </p:cSld>
  <p:clrMapOvr>
    <a:masterClrMapping/>
  </p:clrMapOvr>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扉">
    <p:spTree>
      <p:nvGrpSpPr>
        <p:cNvPr id="1" name=""/>
        <p:cNvGrpSpPr/>
        <p:nvPr/>
      </p:nvGrpSpPr>
      <p:grpSpPr>
        <a:xfrm>
          <a:off x="0" y="0"/>
          <a:ext cx="0" cy="0"/>
          <a:chOff x="0" y="0"/>
          <a:chExt cx="0" cy="0"/>
        </a:xfrm>
      </p:grpSpPr>
      <p:sp>
        <p:nvSpPr>
          <p:cNvPr id="3" name="テキスト プレースホルダー 2"/>
          <p:cNvSpPr>
            <a:spLocks noGrp="1"/>
          </p:cNvSpPr>
          <p:nvPr>
            <p:ph type="body" sz="quarter" idx="19" hasCustomPrompt="1"/>
          </p:nvPr>
        </p:nvSpPr>
        <p:spPr>
          <a:xfrm>
            <a:off x="442339" y="2303884"/>
            <a:ext cx="11307323" cy="2088232"/>
          </a:xfrm>
          <a:prstGeom prst="rect">
            <a:avLst/>
          </a:prstGeom>
        </p:spPr>
        <p:txBody>
          <a:bodyPr lIns="0" tIns="0" rIns="0" bIns="0" anchor="ctr">
            <a:normAutofit/>
          </a:bodyPr>
          <a:lstStyle>
            <a:lvl1pPr marL="0" indent="0" algn="ctr">
              <a:lnSpc>
                <a:spcPct val="100000"/>
              </a:lnSpc>
              <a:spcBef>
                <a:spcPts val="0"/>
              </a:spcBef>
              <a:buNone/>
              <a:defRPr sz="3600" b="1" baseline="0">
                <a:solidFill>
                  <a:schemeClr val="tx2"/>
                </a:solidFill>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smtClean="0"/>
              <a:t>項目タイトル</a:t>
            </a:r>
            <a:r>
              <a:rPr kumimoji="1" lang="en-US" altLang="ja-JP" dirty="0" smtClean="0"/>
              <a:t> </a:t>
            </a:r>
            <a:r>
              <a:rPr kumimoji="1" lang="ja-JP" altLang="en-US" dirty="0"/>
              <a:t>メイリオ</a:t>
            </a:r>
            <a:r>
              <a:rPr kumimoji="1" lang="en-US" altLang="ja-JP" dirty="0" smtClean="0"/>
              <a:t>36pt</a:t>
            </a:r>
            <a:endParaRPr kumimoji="1" lang="en-US" altLang="ja-JP" dirty="0"/>
          </a:p>
        </p:txBody>
      </p:sp>
      <p:sp>
        <p:nvSpPr>
          <p:cNvPr id="5" name="日付プレースホルダー 3"/>
          <p:cNvSpPr>
            <a:spLocks noGrp="1"/>
          </p:cNvSpPr>
          <p:nvPr>
            <p:ph type="dt" sz="half" idx="20"/>
          </p:nvPr>
        </p:nvSpPr>
        <p:spPr>
          <a:xfrm>
            <a:off x="6962400" y="6668516"/>
            <a:ext cx="2228850" cy="129789"/>
          </a:xfrm>
        </p:spPr>
        <p:txBody>
          <a:bodyPr/>
          <a:lstStyle/>
          <a:p>
            <a:fld id="{FCAFAC13-DB77-42F2-BE26-45BA5532FD50}" type="datetime4">
              <a:rPr lang="en-US" altLang="ja-JP" smtClean="0"/>
              <a:pPr/>
              <a:t>2023年 11月 20日 </a:t>
            </a:fld>
            <a:endParaRPr lang="en-US" dirty="0"/>
          </a:p>
        </p:txBody>
      </p:sp>
    </p:spTree>
    <p:extLst>
      <p:ext uri="{BB962C8B-B14F-4D97-AF65-F5344CB8AC3E}">
        <p14:creationId xmlns:p14="http://schemas.microsoft.com/office/powerpoint/2010/main" val="3082626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見出し1行">
    <p:spTree>
      <p:nvGrpSpPr>
        <p:cNvPr id="1" name=""/>
        <p:cNvGrpSpPr/>
        <p:nvPr/>
      </p:nvGrpSpPr>
      <p:grpSpPr>
        <a:xfrm>
          <a:off x="0" y="0"/>
          <a:ext cx="0" cy="0"/>
          <a:chOff x="0" y="0"/>
          <a:chExt cx="0" cy="0"/>
        </a:xfrm>
      </p:grpSpPr>
      <p:sp>
        <p:nvSpPr>
          <p:cNvPr id="5" name="テキスト プレースホルダー 2"/>
          <p:cNvSpPr>
            <a:spLocks noGrp="1"/>
          </p:cNvSpPr>
          <p:nvPr>
            <p:ph type="body" sz="quarter" idx="18" hasCustomPrompt="1"/>
          </p:nvPr>
        </p:nvSpPr>
        <p:spPr>
          <a:xfrm>
            <a:off x="443077" y="767396"/>
            <a:ext cx="11341555" cy="5637600"/>
          </a:xfrm>
          <a:prstGeom prst="rect">
            <a:avLst/>
          </a:prstGeom>
        </p:spPr>
        <p:txBody>
          <a:bodyPr/>
          <a:lstStyle>
            <a:lvl1pPr marL="0" indent="0">
              <a:spcBef>
                <a:spcPts val="0"/>
              </a:spcBef>
              <a:buNone/>
              <a:defRPr sz="21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本文</a:t>
            </a:r>
            <a:r>
              <a:rPr kumimoji="1" lang="en-US" altLang="ja-JP" dirty="0"/>
              <a:t> </a:t>
            </a:r>
            <a:r>
              <a:rPr kumimoji="1" lang="ja-JP" altLang="en-US" dirty="0" smtClean="0"/>
              <a:t>メイリオ</a:t>
            </a:r>
            <a:r>
              <a:rPr kumimoji="1" lang="en-US" altLang="ja-JP" dirty="0" smtClean="0"/>
              <a:t>21pt</a:t>
            </a:r>
            <a:endParaRPr kumimoji="1" lang="ja-JP" altLang="en-US" dirty="0"/>
          </a:p>
        </p:txBody>
      </p:sp>
      <p:sp>
        <p:nvSpPr>
          <p:cNvPr id="6" name="テキスト プレースホルダー 5"/>
          <p:cNvSpPr>
            <a:spLocks noGrp="1"/>
          </p:cNvSpPr>
          <p:nvPr>
            <p:ph type="body" sz="quarter" idx="20" hasCustomPrompt="1"/>
          </p:nvPr>
        </p:nvSpPr>
        <p:spPr>
          <a:xfrm>
            <a:off x="443077" y="273600"/>
            <a:ext cx="11341555" cy="351353"/>
          </a:xfrm>
          <a:prstGeom prst="rect">
            <a:avLst/>
          </a:prstGeom>
        </p:spPr>
        <p:txBody>
          <a:bodyPr/>
          <a:lstStyle>
            <a:lvl1pPr indent="0">
              <a:spcBef>
                <a:spcPts val="0"/>
              </a:spcBef>
              <a:defRPr sz="2400">
                <a:solidFill>
                  <a:schemeClr val="tx2"/>
                </a:solidFill>
              </a:defRPr>
            </a:lvl1pPr>
            <a:lvl2pPr>
              <a:defRPr sz="2400"/>
            </a:lvl2pPr>
            <a:lvl3pPr>
              <a:defRPr sz="2400"/>
            </a:lvl3pPr>
            <a:lvl4pPr>
              <a:defRPr sz="2400"/>
            </a:lvl4pPr>
            <a:lvl5pPr>
              <a:defRPr sz="2400"/>
            </a:lvl5pPr>
          </a:lstStyle>
          <a:p>
            <a:pPr lvl="0"/>
            <a:r>
              <a:rPr kumimoji="1" lang="ja-JP" altLang="en-US" dirty="0" smtClean="0"/>
              <a:t>ページ見出し メイリオ</a:t>
            </a:r>
            <a:r>
              <a:rPr kumimoji="1" lang="en-US" altLang="ja-JP" dirty="0" smtClean="0"/>
              <a:t>24pt</a:t>
            </a:r>
            <a:endParaRPr kumimoji="1" lang="ja-JP" altLang="en-US" dirty="0"/>
          </a:p>
        </p:txBody>
      </p:sp>
      <p:sp>
        <p:nvSpPr>
          <p:cNvPr id="8" name="日付プレースホルダー 3"/>
          <p:cNvSpPr>
            <a:spLocks noGrp="1"/>
          </p:cNvSpPr>
          <p:nvPr>
            <p:ph type="dt" sz="half" idx="19"/>
          </p:nvPr>
        </p:nvSpPr>
        <p:spPr>
          <a:xfrm>
            <a:off x="6962400" y="6668516"/>
            <a:ext cx="2228850" cy="129789"/>
          </a:xfrm>
        </p:spPr>
        <p:txBody>
          <a:bodyPr/>
          <a:lstStyle/>
          <a:p>
            <a:fld id="{FCAFAC13-DB77-42F2-BE26-45BA5532FD50}" type="datetime4">
              <a:rPr lang="en-US" altLang="ja-JP" smtClean="0"/>
              <a:pPr/>
              <a:t>2023年 11月 20日 </a:t>
            </a:fld>
            <a:endParaRPr lang="en-US" dirty="0"/>
          </a:p>
        </p:txBody>
      </p:sp>
    </p:spTree>
    <p:extLst>
      <p:ext uri="{BB962C8B-B14F-4D97-AF65-F5344CB8AC3E}">
        <p14:creationId xmlns:p14="http://schemas.microsoft.com/office/powerpoint/2010/main" val="9398203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7" Type="http://schemas.openxmlformats.org/officeDocument/2006/relationships/image" Target="../media/image1.png"/><Relationship Id="rId8"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theme" Target="../theme/theme2.xml"/><Relationship Id="rId3" Type="http://schemas.openxmlformats.org/officeDocument/2006/relationships/image" Target="../media/image6.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theme" Target="../theme/theme3.xml"/><Relationship Id="rId6"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theme" Target="../theme/theme4.xml"/><Relationship Id="rId6" Type="http://schemas.openxmlformats.org/officeDocument/2006/relationships/image" Target="../media/image8.emf"/><Relationship Id="rId1" Type="http://schemas.openxmlformats.org/officeDocument/2006/relationships/slideLayout" Target="../slideLayouts/slideLayout11.xml"/><Relationship Id="rId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図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1" name="図 3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80" y="0"/>
            <a:ext cx="12190839" cy="6858000"/>
          </a:xfrm>
          <a:prstGeom prst="rect">
            <a:avLst/>
          </a:prstGeom>
        </p:spPr>
      </p:pic>
      <p:sp>
        <p:nvSpPr>
          <p:cNvPr id="23" name="コンテンツ プレースホルダー 6">
            <a:extLst>
              <a:ext uri="{FF2B5EF4-FFF2-40B4-BE49-F238E27FC236}">
                <a16:creationId xmlns:a16="http://schemas.microsoft.com/office/drawing/2014/main" xmlns="" id="{3B2F5581-4034-DA46-842F-58D9CD0C1C39}"/>
              </a:ext>
            </a:extLst>
          </p:cNvPr>
          <p:cNvSpPr txBox="1">
            <a:spLocks/>
          </p:cNvSpPr>
          <p:nvPr/>
        </p:nvSpPr>
        <p:spPr>
          <a:xfrm>
            <a:off x="8802000" y="6681600"/>
            <a:ext cx="3240000"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US" altLang="ja-JP" sz="850" dirty="0" smtClean="0">
                <a:solidFill>
                  <a:schemeClr val="bg1"/>
                </a:solidFill>
                <a:latin typeface="Segoe UI" panose="020B0502040204020203" pitchFamily="34" charset="0"/>
                <a:cs typeface="Segoe UI" panose="020B0502040204020203" pitchFamily="34" charset="0"/>
              </a:rPr>
              <a:t> </a:t>
            </a:r>
            <a:r>
              <a:rPr lang="en-US" altLang="ja-JP" sz="850" dirty="0">
                <a:solidFill>
                  <a:schemeClr val="bg1"/>
                </a:solidFill>
                <a:latin typeface="Segoe UI" panose="020B0502040204020203" pitchFamily="34" charset="0"/>
                <a:cs typeface="Segoe UI" panose="020B0502040204020203" pitchFamily="34" charset="0"/>
              </a:rPr>
              <a:t>/ © AISIN CORPORATION All Rights Reserved.</a:t>
            </a:r>
            <a:endParaRPr lang="ja-JP" altLang="en-US" sz="850" dirty="0">
              <a:solidFill>
                <a:schemeClr val="bg1"/>
              </a:solidFill>
              <a:latin typeface="Segoe UI" panose="020B0502040204020203" pitchFamily="34" charset="0"/>
              <a:cs typeface="Segoe UI" panose="020B0502040204020203" pitchFamily="34" charset="0"/>
            </a:endParaRPr>
          </a:p>
        </p:txBody>
      </p:sp>
      <p:sp>
        <p:nvSpPr>
          <p:cNvPr id="24" name="日付プレースホルダー 3"/>
          <p:cNvSpPr>
            <a:spLocks noGrp="1"/>
          </p:cNvSpPr>
          <p:nvPr>
            <p:ph type="dt" sz="half" idx="2"/>
          </p:nvPr>
        </p:nvSpPr>
        <p:spPr>
          <a:xfrm>
            <a:off x="7689600" y="6671691"/>
            <a:ext cx="2228850" cy="129789"/>
          </a:xfrm>
          <a:prstGeom prst="rect">
            <a:avLst/>
          </a:prstGeom>
        </p:spPr>
        <p:txBody>
          <a:bodyPr vert="horz" lIns="91440" tIns="45720" rIns="91440" bIns="45720" rtlCol="0" anchor="ctr"/>
          <a:lstStyle>
            <a:lvl1pPr marL="0" algn="r" defTabSz="914400" rtl="0" eaLnBrk="1" latinLnBrk="0" hangingPunct="1">
              <a:defRPr kumimoji="1" lang="ja-JP" altLang="en-US" sz="850" kern="1200" baseline="0" smtClean="0">
                <a:solidFill>
                  <a:schemeClr val="bg1"/>
                </a:solidFill>
                <a:latin typeface="Segoe UI" panose="020B0502040204020203" pitchFamily="34" charset="0"/>
                <a:ea typeface="+mn-ea"/>
                <a:cs typeface="Segoe UI" panose="020B0502040204020203" pitchFamily="34" charset="0"/>
              </a:defRPr>
            </a:lvl1pPr>
          </a:lstStyle>
          <a:p>
            <a:fld id="{E5CE2423-1C35-4C12-BAEC-CBD3693D0CE2}" type="datetimeFigureOut">
              <a:rPr kumimoji="1" lang="ja-JP" altLang="en-US" smtClean="0"/>
              <a:t>23/11/20</a:t>
            </a:fld>
            <a:endParaRPr kumimoji="1" lang="ja-JP" altLang="en-US"/>
          </a:p>
        </p:txBody>
      </p:sp>
      <p:sp>
        <p:nvSpPr>
          <p:cNvPr id="65" name="正方形/長方形 64">
            <a:extLst>
              <a:ext uri="{FF2B5EF4-FFF2-40B4-BE49-F238E27FC236}">
                <a16:creationId xmlns:a16="http://schemas.microsoft.com/office/drawing/2014/main" xmlns=""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6" name="正方形/長方形 65">
            <a:extLst>
              <a:ext uri="{FF2B5EF4-FFF2-40B4-BE49-F238E27FC236}">
                <a16:creationId xmlns:a16="http://schemas.microsoft.com/office/drawing/2014/main" xmlns=""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7" name="正方形/長方形 66">
            <a:extLst>
              <a:ext uri="{FF2B5EF4-FFF2-40B4-BE49-F238E27FC236}">
                <a16:creationId xmlns:a16="http://schemas.microsoft.com/office/drawing/2014/main" xmlns=""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8" name="正方形/長方形 67">
            <a:extLst>
              <a:ext uri="{FF2B5EF4-FFF2-40B4-BE49-F238E27FC236}">
                <a16:creationId xmlns:a16="http://schemas.microsoft.com/office/drawing/2014/main" xmlns=""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69" name="正方形/長方形 68">
            <a:extLst>
              <a:ext uri="{FF2B5EF4-FFF2-40B4-BE49-F238E27FC236}">
                <a16:creationId xmlns:a16="http://schemas.microsoft.com/office/drawing/2014/main" xmlns=""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0" name="正方形/長方形 69">
            <a:extLst>
              <a:ext uri="{FF2B5EF4-FFF2-40B4-BE49-F238E27FC236}">
                <a16:creationId xmlns:a16="http://schemas.microsoft.com/office/drawing/2014/main" xmlns=""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71" name="正方形/長方形 70">
            <a:extLst>
              <a:ext uri="{FF2B5EF4-FFF2-40B4-BE49-F238E27FC236}">
                <a16:creationId xmlns:a16="http://schemas.microsoft.com/office/drawing/2014/main" xmlns=""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xmlns=""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73" name="正方形/長方形 72">
            <a:extLst>
              <a:ext uri="{FF2B5EF4-FFF2-40B4-BE49-F238E27FC236}">
                <a16:creationId xmlns:a16="http://schemas.microsoft.com/office/drawing/2014/main" xmlns=""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4" name="正方形/長方形 73">
            <a:extLst>
              <a:ext uri="{FF2B5EF4-FFF2-40B4-BE49-F238E27FC236}">
                <a16:creationId xmlns:a16="http://schemas.microsoft.com/office/drawing/2014/main" xmlns=""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5" name="正方形/長方形 74">
            <a:extLst>
              <a:ext uri="{FF2B5EF4-FFF2-40B4-BE49-F238E27FC236}">
                <a16:creationId xmlns:a16="http://schemas.microsoft.com/office/drawing/2014/main" xmlns=""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6" name="正方形/長方形 75">
            <a:extLst>
              <a:ext uri="{FF2B5EF4-FFF2-40B4-BE49-F238E27FC236}">
                <a16:creationId xmlns:a16="http://schemas.microsoft.com/office/drawing/2014/main" xmlns=""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7" name="正方形/長方形 76">
            <a:extLst>
              <a:ext uri="{FF2B5EF4-FFF2-40B4-BE49-F238E27FC236}">
                <a16:creationId xmlns:a16="http://schemas.microsoft.com/office/drawing/2014/main" xmlns=""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8" name="正方形/長方形 77">
            <a:extLst>
              <a:ext uri="{FF2B5EF4-FFF2-40B4-BE49-F238E27FC236}">
                <a16:creationId xmlns:a16="http://schemas.microsoft.com/office/drawing/2014/main" xmlns=""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79" name="正方形/長方形 78">
            <a:extLst>
              <a:ext uri="{FF2B5EF4-FFF2-40B4-BE49-F238E27FC236}">
                <a16:creationId xmlns:a16="http://schemas.microsoft.com/office/drawing/2014/main" xmlns=""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xmlns=""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81" name="正方形/長方形 80">
            <a:extLst>
              <a:ext uri="{FF2B5EF4-FFF2-40B4-BE49-F238E27FC236}">
                <a16:creationId xmlns:a16="http://schemas.microsoft.com/office/drawing/2014/main" xmlns=""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2" name="正方形/長方形 81">
            <a:extLst>
              <a:ext uri="{FF2B5EF4-FFF2-40B4-BE49-F238E27FC236}">
                <a16:creationId xmlns:a16="http://schemas.microsoft.com/office/drawing/2014/main" xmlns=""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R153 G153 B153</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83" name="正方形/長方形 82">
            <a:extLst>
              <a:ext uri="{FF2B5EF4-FFF2-40B4-BE49-F238E27FC236}">
                <a16:creationId xmlns:a16="http://schemas.microsoft.com/office/drawing/2014/main" xmlns=""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R102 G102 B102</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84" name="正方形/長方形 83">
            <a:extLst>
              <a:ext uri="{FF2B5EF4-FFF2-40B4-BE49-F238E27FC236}">
                <a16:creationId xmlns:a16="http://schemas.microsoft.com/office/drawing/2014/main" xmlns=""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5" name="正方形/長方形 84">
            <a:extLst>
              <a:ext uri="{FF2B5EF4-FFF2-40B4-BE49-F238E27FC236}">
                <a16:creationId xmlns:a16="http://schemas.microsoft.com/office/drawing/2014/main" xmlns=""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6" name="正方形/長方形 85">
            <a:extLst>
              <a:ext uri="{FF2B5EF4-FFF2-40B4-BE49-F238E27FC236}">
                <a16:creationId xmlns:a16="http://schemas.microsoft.com/office/drawing/2014/main" xmlns=""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R235 G235 B235</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87" name="正方形/長方形 86">
            <a:extLst>
              <a:ext uri="{FF2B5EF4-FFF2-40B4-BE49-F238E27FC236}">
                <a16:creationId xmlns:a16="http://schemas.microsoft.com/office/drawing/2014/main" xmlns=""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R204 G204 B204</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88" name="正方形/長方形 87">
            <a:extLst>
              <a:ext uri="{FF2B5EF4-FFF2-40B4-BE49-F238E27FC236}">
                <a16:creationId xmlns:a16="http://schemas.microsoft.com/office/drawing/2014/main" xmlns=""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9" name="正方形/長方形 88">
            <a:extLst>
              <a:ext uri="{FF2B5EF4-FFF2-40B4-BE49-F238E27FC236}">
                <a16:creationId xmlns:a16="http://schemas.microsoft.com/office/drawing/2014/main" xmlns=""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90" name="正方形/長方形 89">
            <a:extLst>
              <a:ext uri="{FF2B5EF4-FFF2-40B4-BE49-F238E27FC236}">
                <a16:creationId xmlns:a16="http://schemas.microsoft.com/office/drawing/2014/main" xmlns=""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12.5</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R222 G225 B237</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982150476"/>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Lst>
  <p:timing>
    <p:tnLst>
      <p:par>
        <p:cTn xmlns:p14="http://schemas.microsoft.com/office/powerpoint/2010/main" id="1" dur="indefinite" restart="never" nodeType="tmRoot"/>
      </p:par>
    </p:tnLst>
  </p:timing>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b="1"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0" name="正方形/長方形 59">
            <a:extLst>
              <a:ext uri="{FF2B5EF4-FFF2-40B4-BE49-F238E27FC236}">
                <a16:creationId xmlns:a16="http://schemas.microsoft.com/office/drawing/2014/main" xmlns=""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1" name="正方形/長方形 60">
            <a:extLst>
              <a:ext uri="{FF2B5EF4-FFF2-40B4-BE49-F238E27FC236}">
                <a16:creationId xmlns:a16="http://schemas.microsoft.com/office/drawing/2014/main" xmlns=""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2" name="正方形/長方形 61">
            <a:extLst>
              <a:ext uri="{FF2B5EF4-FFF2-40B4-BE49-F238E27FC236}">
                <a16:creationId xmlns:a16="http://schemas.microsoft.com/office/drawing/2014/main" xmlns=""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3" name="正方形/長方形 62">
            <a:extLst>
              <a:ext uri="{FF2B5EF4-FFF2-40B4-BE49-F238E27FC236}">
                <a16:creationId xmlns:a16="http://schemas.microsoft.com/office/drawing/2014/main" xmlns=""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64" name="正方形/長方形 63">
            <a:extLst>
              <a:ext uri="{FF2B5EF4-FFF2-40B4-BE49-F238E27FC236}">
                <a16:creationId xmlns:a16="http://schemas.microsoft.com/office/drawing/2014/main" xmlns=""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5" name="正方形/長方形 64">
            <a:extLst>
              <a:ext uri="{FF2B5EF4-FFF2-40B4-BE49-F238E27FC236}">
                <a16:creationId xmlns:a16="http://schemas.microsoft.com/office/drawing/2014/main" xmlns=""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66" name="正方形/長方形 65">
            <a:extLst>
              <a:ext uri="{FF2B5EF4-FFF2-40B4-BE49-F238E27FC236}">
                <a16:creationId xmlns:a16="http://schemas.microsoft.com/office/drawing/2014/main" xmlns=""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67" name="正方形/長方形 66">
            <a:extLst>
              <a:ext uri="{FF2B5EF4-FFF2-40B4-BE49-F238E27FC236}">
                <a16:creationId xmlns:a16="http://schemas.microsoft.com/office/drawing/2014/main" xmlns=""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68" name="正方形/長方形 67">
            <a:extLst>
              <a:ext uri="{FF2B5EF4-FFF2-40B4-BE49-F238E27FC236}">
                <a16:creationId xmlns:a16="http://schemas.microsoft.com/office/drawing/2014/main" xmlns=""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9" name="正方形/長方形 68">
            <a:extLst>
              <a:ext uri="{FF2B5EF4-FFF2-40B4-BE49-F238E27FC236}">
                <a16:creationId xmlns:a16="http://schemas.microsoft.com/office/drawing/2014/main" xmlns=""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0" name="正方形/長方形 69">
            <a:extLst>
              <a:ext uri="{FF2B5EF4-FFF2-40B4-BE49-F238E27FC236}">
                <a16:creationId xmlns:a16="http://schemas.microsoft.com/office/drawing/2014/main" xmlns=""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1" name="正方形/長方形 70">
            <a:extLst>
              <a:ext uri="{FF2B5EF4-FFF2-40B4-BE49-F238E27FC236}">
                <a16:creationId xmlns:a16="http://schemas.microsoft.com/office/drawing/2014/main" xmlns=""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xmlns=""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3" name="正方形/長方形 72">
            <a:extLst>
              <a:ext uri="{FF2B5EF4-FFF2-40B4-BE49-F238E27FC236}">
                <a16:creationId xmlns:a16="http://schemas.microsoft.com/office/drawing/2014/main" xmlns=""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74" name="正方形/長方形 73">
            <a:extLst>
              <a:ext uri="{FF2B5EF4-FFF2-40B4-BE49-F238E27FC236}">
                <a16:creationId xmlns:a16="http://schemas.microsoft.com/office/drawing/2014/main" xmlns=""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5" name="正方形/長方形 74">
            <a:extLst>
              <a:ext uri="{FF2B5EF4-FFF2-40B4-BE49-F238E27FC236}">
                <a16:creationId xmlns:a16="http://schemas.microsoft.com/office/drawing/2014/main" xmlns=""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76" name="正方形/長方形 75">
            <a:extLst>
              <a:ext uri="{FF2B5EF4-FFF2-40B4-BE49-F238E27FC236}">
                <a16:creationId xmlns:a16="http://schemas.microsoft.com/office/drawing/2014/main" xmlns=""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7" name="正方形/長方形 76">
            <a:extLst>
              <a:ext uri="{FF2B5EF4-FFF2-40B4-BE49-F238E27FC236}">
                <a16:creationId xmlns:a16="http://schemas.microsoft.com/office/drawing/2014/main" xmlns=""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R153 G153 B153</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78" name="正方形/長方形 77">
            <a:extLst>
              <a:ext uri="{FF2B5EF4-FFF2-40B4-BE49-F238E27FC236}">
                <a16:creationId xmlns:a16="http://schemas.microsoft.com/office/drawing/2014/main" xmlns=""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R102 G102 B102</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79" name="正方形/長方形 78">
            <a:extLst>
              <a:ext uri="{FF2B5EF4-FFF2-40B4-BE49-F238E27FC236}">
                <a16:creationId xmlns:a16="http://schemas.microsoft.com/office/drawing/2014/main" xmlns=""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xmlns=""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1" name="正方形/長方形 80">
            <a:extLst>
              <a:ext uri="{FF2B5EF4-FFF2-40B4-BE49-F238E27FC236}">
                <a16:creationId xmlns:a16="http://schemas.microsoft.com/office/drawing/2014/main" xmlns=""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R235 G235 B235</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82" name="正方形/長方形 81">
            <a:extLst>
              <a:ext uri="{FF2B5EF4-FFF2-40B4-BE49-F238E27FC236}">
                <a16:creationId xmlns:a16="http://schemas.microsoft.com/office/drawing/2014/main" xmlns=""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R204 G204 B204</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83" name="正方形/長方形 82">
            <a:extLst>
              <a:ext uri="{FF2B5EF4-FFF2-40B4-BE49-F238E27FC236}">
                <a16:creationId xmlns:a16="http://schemas.microsoft.com/office/drawing/2014/main" xmlns=""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4" name="正方形/長方形 83">
            <a:extLst>
              <a:ext uri="{FF2B5EF4-FFF2-40B4-BE49-F238E27FC236}">
                <a16:creationId xmlns:a16="http://schemas.microsoft.com/office/drawing/2014/main" xmlns=""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5" name="正方形/長方形 84">
            <a:extLst>
              <a:ext uri="{FF2B5EF4-FFF2-40B4-BE49-F238E27FC236}">
                <a16:creationId xmlns:a16="http://schemas.microsoft.com/office/drawing/2014/main" xmlns=""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12.5</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R222 G225 B237</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pic>
        <p:nvPicPr>
          <p:cNvPr id="28" name="図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1" y="0"/>
            <a:ext cx="12190839" cy="6858000"/>
          </a:xfrm>
          <a:prstGeom prst="rect">
            <a:avLst/>
          </a:prstGeom>
        </p:spPr>
      </p:pic>
    </p:spTree>
    <p:extLst>
      <p:ext uri="{BB962C8B-B14F-4D97-AF65-F5344CB8AC3E}">
        <p14:creationId xmlns:p14="http://schemas.microsoft.com/office/powerpoint/2010/main" val="97307436"/>
      </p:ext>
    </p:extLst>
  </p:cSld>
  <p:clrMap bg1="lt1" tx1="dk1" bg2="lt2" tx2="dk2" accent1="accent1" accent2="accent2" accent3="accent3" accent4="accent4" accent5="accent5" accent6="accent6" hlink="hlink" folHlink="folHlink"/>
  <p:sldLayoutIdLst>
    <p:sldLayoutId id="2147483671" r:id="rId1"/>
  </p:sldLayoutIdLst>
  <p:timing>
    <p:tnLst>
      <p:par>
        <p:cTn xmlns:p14="http://schemas.microsoft.com/office/powerpoint/2010/main" id="1" dur="indefinite" restart="never" nodeType="tmRoot"/>
      </p:par>
    </p:tnLst>
  </p:timing>
  <p:hf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b="1"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図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6596818"/>
            <a:ext cx="12192000" cy="261182"/>
          </a:xfrm>
          <a:prstGeom prst="rect">
            <a:avLst/>
          </a:prstGeom>
        </p:spPr>
      </p:pic>
      <p:sp>
        <p:nvSpPr>
          <p:cNvPr id="23" name="日付プレースホルダー 3"/>
          <p:cNvSpPr>
            <a:spLocks noGrp="1"/>
          </p:cNvSpPr>
          <p:nvPr>
            <p:ph type="dt" sz="half" idx="2"/>
          </p:nvPr>
        </p:nvSpPr>
        <p:spPr>
          <a:xfrm>
            <a:off x="6962400" y="6668516"/>
            <a:ext cx="2228850" cy="129789"/>
          </a:xfrm>
          <a:prstGeom prst="rect">
            <a:avLst/>
          </a:prstGeom>
        </p:spPr>
        <p:txBody>
          <a:bodyPr vert="horz" lIns="91440" tIns="45720" rIns="91440" bIns="45720" rtlCol="0" anchor="ctr"/>
          <a:lstStyle>
            <a:lvl1pPr marL="0" algn="r" defTabSz="914400" rtl="0" eaLnBrk="1" latinLnBrk="0" hangingPunct="1">
              <a:defRPr kumimoji="1" lang="ja-JP" altLang="en-US" sz="850" kern="1200" baseline="0" smtClean="0">
                <a:solidFill>
                  <a:schemeClr val="bg1"/>
                </a:solidFill>
                <a:latin typeface="Segoe UI" panose="020B0502040204020203" pitchFamily="34" charset="0"/>
                <a:ea typeface="+mn-ea"/>
                <a:cs typeface="Segoe UI" panose="020B0502040204020203" pitchFamily="34" charset="0"/>
              </a:defRPr>
            </a:lvl1pPr>
          </a:lstStyle>
          <a:p>
            <a:fld id="{FCAFAC13-DB77-42F2-BE26-45BA5532FD50}" type="datetime4">
              <a:rPr lang="en-US" altLang="ja-JP" smtClean="0"/>
              <a:pPr/>
              <a:t>2023年 11月 20日 </a:t>
            </a:fld>
            <a:endParaRPr lang="en-US" dirty="0"/>
          </a:p>
        </p:txBody>
      </p:sp>
      <p:sp>
        <p:nvSpPr>
          <p:cNvPr id="24" name="コンテンツ プレースホルダー 6">
            <a:extLst>
              <a:ext uri="{FF2B5EF4-FFF2-40B4-BE49-F238E27FC236}">
                <a16:creationId xmlns:a16="http://schemas.microsoft.com/office/drawing/2014/main" xmlns="" id="{3B2F5581-4034-DA46-842F-58D9CD0C1C39}"/>
              </a:ext>
            </a:extLst>
          </p:cNvPr>
          <p:cNvSpPr txBox="1">
            <a:spLocks/>
          </p:cNvSpPr>
          <p:nvPr/>
        </p:nvSpPr>
        <p:spPr>
          <a:xfrm>
            <a:off x="8092800" y="6681600"/>
            <a:ext cx="3240000"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US" altLang="ja-JP" sz="850" dirty="0" smtClean="0">
                <a:solidFill>
                  <a:schemeClr val="bg1"/>
                </a:solidFill>
                <a:latin typeface="Segoe UI" panose="020B0502040204020203" pitchFamily="34" charset="0"/>
                <a:cs typeface="Segoe UI" panose="020B0502040204020203" pitchFamily="34" charset="0"/>
              </a:rPr>
              <a:t>/ </a:t>
            </a:r>
            <a:r>
              <a:rPr lang="en-US" altLang="ja-JP" sz="850" dirty="0">
                <a:solidFill>
                  <a:schemeClr val="bg1"/>
                </a:solidFill>
                <a:latin typeface="Segoe UI" panose="020B0502040204020203" pitchFamily="34" charset="0"/>
                <a:cs typeface="Segoe UI" panose="020B0502040204020203" pitchFamily="34" charset="0"/>
              </a:rPr>
              <a:t>© AISIN CORPORATION All Rights Reserved.</a:t>
            </a:r>
            <a:endParaRPr lang="ja-JP" altLang="en-US" sz="850" dirty="0">
              <a:solidFill>
                <a:schemeClr val="bg1"/>
              </a:solidFill>
              <a:latin typeface="Segoe UI" panose="020B0502040204020203" pitchFamily="34" charset="0"/>
              <a:cs typeface="Segoe UI" panose="020B0502040204020203" pitchFamily="34" charset="0"/>
            </a:endParaRPr>
          </a:p>
        </p:txBody>
      </p:sp>
      <p:sp>
        <p:nvSpPr>
          <p:cNvPr id="25" name="スライド番号プレースホルダー 1"/>
          <p:cNvSpPr txBox="1">
            <a:spLocks/>
          </p:cNvSpPr>
          <p:nvPr/>
        </p:nvSpPr>
        <p:spPr>
          <a:xfrm>
            <a:off x="11131200" y="6645303"/>
            <a:ext cx="809560" cy="173936"/>
          </a:xfrm>
          <a:prstGeom prst="rect">
            <a:avLst/>
          </a:prstGeom>
        </p:spPr>
        <p:txBody>
          <a:bodyPr vert="horz" lIns="91440" tIns="45720" rIns="91440" bIns="45720" rtlCol="0" anchor="ctr"/>
          <a:lstStyle>
            <a:defPPr>
              <a:defRPr lang="ja-JP"/>
            </a:defPPr>
            <a:lvl1pPr marL="0" algn="r" defTabSz="914400" rtl="0" eaLnBrk="1" latinLnBrk="0" hangingPunct="1">
              <a:defRPr kumimoji="1" lang="ja-JP" altLang="en-US" sz="1300" kern="1200" smtClean="0">
                <a:solidFill>
                  <a:schemeClr val="bg1"/>
                </a:solidFill>
                <a:latin typeface="Segoe UI" panose="020B0502040204020203" pitchFamily="34" charset="0"/>
                <a:ea typeface="+mn-ea"/>
                <a:cs typeface="Segoe UI" panose="020B0502040204020203" pitchFamily="34" charset="0"/>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C9ED8002-315A-4F99-B394-092101E2DCBD}" type="slidenum">
              <a:rPr lang="en-US" altLang="ja-JP" smtClean="0"/>
              <a:pPr/>
              <a:t>‹#›</a:t>
            </a:fld>
            <a:r>
              <a:rPr lang="en-US" altLang="ja-JP" dirty="0" smtClean="0"/>
              <a:t>/*0</a:t>
            </a:r>
            <a:endParaRPr lang="en-US" dirty="0"/>
          </a:p>
        </p:txBody>
      </p:sp>
      <p:sp>
        <p:nvSpPr>
          <p:cNvPr id="67" name="正方形/長方形 66">
            <a:extLst>
              <a:ext uri="{FF2B5EF4-FFF2-40B4-BE49-F238E27FC236}">
                <a16:creationId xmlns:a16="http://schemas.microsoft.com/office/drawing/2014/main" xmlns=""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8" name="正方形/長方形 67">
            <a:extLst>
              <a:ext uri="{FF2B5EF4-FFF2-40B4-BE49-F238E27FC236}">
                <a16:creationId xmlns:a16="http://schemas.microsoft.com/office/drawing/2014/main" xmlns=""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9" name="正方形/長方形 68">
            <a:extLst>
              <a:ext uri="{FF2B5EF4-FFF2-40B4-BE49-F238E27FC236}">
                <a16:creationId xmlns:a16="http://schemas.microsoft.com/office/drawing/2014/main" xmlns=""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0" name="正方形/長方形 69">
            <a:extLst>
              <a:ext uri="{FF2B5EF4-FFF2-40B4-BE49-F238E27FC236}">
                <a16:creationId xmlns:a16="http://schemas.microsoft.com/office/drawing/2014/main" xmlns=""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71" name="正方形/長方形 70">
            <a:extLst>
              <a:ext uri="{FF2B5EF4-FFF2-40B4-BE49-F238E27FC236}">
                <a16:creationId xmlns:a16="http://schemas.microsoft.com/office/drawing/2014/main" xmlns=""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xmlns=""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73" name="正方形/長方形 72">
            <a:extLst>
              <a:ext uri="{FF2B5EF4-FFF2-40B4-BE49-F238E27FC236}">
                <a16:creationId xmlns:a16="http://schemas.microsoft.com/office/drawing/2014/main" xmlns=""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4" name="正方形/長方形 73">
            <a:extLst>
              <a:ext uri="{FF2B5EF4-FFF2-40B4-BE49-F238E27FC236}">
                <a16:creationId xmlns:a16="http://schemas.microsoft.com/office/drawing/2014/main" xmlns=""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75" name="正方形/長方形 74">
            <a:extLst>
              <a:ext uri="{FF2B5EF4-FFF2-40B4-BE49-F238E27FC236}">
                <a16:creationId xmlns:a16="http://schemas.microsoft.com/office/drawing/2014/main" xmlns=""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6" name="正方形/長方形 75">
            <a:extLst>
              <a:ext uri="{FF2B5EF4-FFF2-40B4-BE49-F238E27FC236}">
                <a16:creationId xmlns:a16="http://schemas.microsoft.com/office/drawing/2014/main" xmlns=""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7" name="正方形/長方形 76">
            <a:extLst>
              <a:ext uri="{FF2B5EF4-FFF2-40B4-BE49-F238E27FC236}">
                <a16:creationId xmlns:a16="http://schemas.microsoft.com/office/drawing/2014/main" xmlns=""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8" name="正方形/長方形 77">
            <a:extLst>
              <a:ext uri="{FF2B5EF4-FFF2-40B4-BE49-F238E27FC236}">
                <a16:creationId xmlns:a16="http://schemas.microsoft.com/office/drawing/2014/main" xmlns=""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9" name="正方形/長方形 78">
            <a:extLst>
              <a:ext uri="{FF2B5EF4-FFF2-40B4-BE49-F238E27FC236}">
                <a16:creationId xmlns:a16="http://schemas.microsoft.com/office/drawing/2014/main" xmlns=""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xmlns=""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81" name="正方形/長方形 80">
            <a:extLst>
              <a:ext uri="{FF2B5EF4-FFF2-40B4-BE49-F238E27FC236}">
                <a16:creationId xmlns:a16="http://schemas.microsoft.com/office/drawing/2014/main" xmlns=""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2" name="正方形/長方形 81">
            <a:extLst>
              <a:ext uri="{FF2B5EF4-FFF2-40B4-BE49-F238E27FC236}">
                <a16:creationId xmlns:a16="http://schemas.microsoft.com/office/drawing/2014/main" xmlns=""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83" name="正方形/長方形 82">
            <a:extLst>
              <a:ext uri="{FF2B5EF4-FFF2-40B4-BE49-F238E27FC236}">
                <a16:creationId xmlns:a16="http://schemas.microsoft.com/office/drawing/2014/main" xmlns=""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4" name="正方形/長方形 83">
            <a:extLst>
              <a:ext uri="{FF2B5EF4-FFF2-40B4-BE49-F238E27FC236}">
                <a16:creationId xmlns:a16="http://schemas.microsoft.com/office/drawing/2014/main" xmlns=""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R153 G153 B153</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85" name="正方形/長方形 84">
            <a:extLst>
              <a:ext uri="{FF2B5EF4-FFF2-40B4-BE49-F238E27FC236}">
                <a16:creationId xmlns:a16="http://schemas.microsoft.com/office/drawing/2014/main" xmlns=""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R102 G102 B102</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86" name="正方形/長方形 85">
            <a:extLst>
              <a:ext uri="{FF2B5EF4-FFF2-40B4-BE49-F238E27FC236}">
                <a16:creationId xmlns:a16="http://schemas.microsoft.com/office/drawing/2014/main" xmlns=""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7" name="正方形/長方形 86">
            <a:extLst>
              <a:ext uri="{FF2B5EF4-FFF2-40B4-BE49-F238E27FC236}">
                <a16:creationId xmlns:a16="http://schemas.microsoft.com/office/drawing/2014/main" xmlns=""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8" name="正方形/長方形 87">
            <a:extLst>
              <a:ext uri="{FF2B5EF4-FFF2-40B4-BE49-F238E27FC236}">
                <a16:creationId xmlns:a16="http://schemas.microsoft.com/office/drawing/2014/main" xmlns=""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R235 G235 B235</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89" name="正方形/長方形 88">
            <a:extLst>
              <a:ext uri="{FF2B5EF4-FFF2-40B4-BE49-F238E27FC236}">
                <a16:creationId xmlns:a16="http://schemas.microsoft.com/office/drawing/2014/main" xmlns=""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R204 G204 B204</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
        <p:nvSpPr>
          <p:cNvPr id="90" name="正方形/長方形 89">
            <a:extLst>
              <a:ext uri="{FF2B5EF4-FFF2-40B4-BE49-F238E27FC236}">
                <a16:creationId xmlns:a16="http://schemas.microsoft.com/office/drawing/2014/main" xmlns=""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91" name="正方形/長方形 90">
            <a:extLst>
              <a:ext uri="{FF2B5EF4-FFF2-40B4-BE49-F238E27FC236}">
                <a16:creationId xmlns:a16="http://schemas.microsoft.com/office/drawing/2014/main" xmlns=""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92" name="正方形/長方形 91">
            <a:extLst>
              <a:ext uri="{FF2B5EF4-FFF2-40B4-BE49-F238E27FC236}">
                <a16:creationId xmlns:a16="http://schemas.microsoft.com/office/drawing/2014/main" xmlns=""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r>
              <a:rPr kumimoji="1" lang="en-US" altLang="ja-JP" sz="738" b="0" i="0" u="none" strike="noStrike" kern="1200" cap="none" spc="0" normalizeH="0" baseline="0" noProof="0" dirty="0" smtClean="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12.5</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smtClean="0">
                <a:solidFill>
                  <a:schemeClr val="tx1">
                    <a:lumMod val="50000"/>
                    <a:lumOff val="50000"/>
                  </a:schemeClr>
                </a:solidFill>
                <a:latin typeface="Segoe UI" panose="020B0502040204020203" pitchFamily="34" charset="0"/>
                <a:cs typeface="Segoe UI" panose="020B0502040204020203" pitchFamily="34" charset="0"/>
              </a:rPr>
              <a:t>R222 G225 B237</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1249569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timing>
    <p:tnLst>
      <p:par>
        <p:cTn xmlns:p14="http://schemas.microsoft.com/office/powerpoint/2010/main" id="1" dur="indefinite" restart="never" nodeType="tmRoot"/>
      </p:par>
    </p:tnLst>
  </p:timing>
  <p:hf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800" b="1" kern="1200" baseline="0">
          <a:solidFill>
            <a:srgbClr val="333333"/>
          </a:solidFill>
          <a:latin typeface="メイリオ" panose="020B0604030504040204" pitchFamily="50" charset="-128"/>
          <a:ea typeface="メイリオ" panose="020B0604030504040204" pitchFamily="50" charset="-128"/>
          <a:cs typeface="+mn-cs"/>
        </a:defRPr>
      </a:lvl1pPr>
      <a:lvl2pPr marL="36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93600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xmlns="" id="{1AE3FCF5-2596-A246-B660-4FEF458907DD}"/>
              </a:ext>
            </a:extLst>
          </p:cNvPr>
          <p:cNvPicPr>
            <a:picLocks/>
          </p:cNvPicPr>
          <p:nvPr userDrawn="1"/>
        </p:nvPicPr>
        <p:blipFill>
          <a:blip r:embed="rId6"/>
          <a:stretch>
            <a:fillRect/>
          </a:stretch>
        </p:blipFill>
        <p:spPr>
          <a:xfrm>
            <a:off x="453292" y="6601968"/>
            <a:ext cx="11738708" cy="256032"/>
          </a:xfrm>
          <a:prstGeom prst="rect">
            <a:avLst/>
          </a:prstGeom>
        </p:spPr>
      </p:pic>
      <p:sp>
        <p:nvSpPr>
          <p:cNvPr id="8" name="テキスト ボックス 7"/>
          <p:cNvSpPr txBox="1"/>
          <p:nvPr userDrawn="1"/>
        </p:nvSpPr>
        <p:spPr>
          <a:xfrm>
            <a:off x="4873846" y="6696000"/>
            <a:ext cx="1063385" cy="108000"/>
          </a:xfrm>
          <a:prstGeom prst="rect">
            <a:avLst/>
          </a:prstGeom>
          <a:noFill/>
        </p:spPr>
        <p:txBody>
          <a:bodyPr wrap="square" lIns="0" tIns="0" rIns="0" bIns="0" rtlCol="0">
            <a:spAutoFit/>
          </a:bodyPr>
          <a:lstStyle/>
          <a:p>
            <a:pPr algn="r"/>
            <a:r>
              <a:rPr kumimoji="1" lang="en-US" altLang="ja-JP" sz="700" b="1" dirty="0" smtClean="0">
                <a:solidFill>
                  <a:schemeClr val="bg1"/>
                </a:solidFill>
              </a:rPr>
              <a:t>DS</a:t>
            </a:r>
            <a:r>
              <a:rPr kumimoji="1" lang="ja-JP" altLang="en-US" sz="700" b="1" dirty="0" smtClean="0">
                <a:solidFill>
                  <a:schemeClr val="bg1"/>
                </a:solidFill>
              </a:rPr>
              <a:t>部</a:t>
            </a:r>
            <a:endParaRPr kumimoji="1" lang="ja-JP" altLang="en-US" sz="700" b="1" dirty="0">
              <a:solidFill>
                <a:schemeClr val="bg1"/>
              </a:solidFill>
            </a:endParaRPr>
          </a:p>
        </p:txBody>
      </p:sp>
      <p:sp>
        <p:nvSpPr>
          <p:cNvPr id="11" name="テキスト ボックス 10">
            <a:extLst>
              <a:ext uri="{FF2B5EF4-FFF2-40B4-BE49-F238E27FC236}">
                <a16:creationId xmlns:a16="http://schemas.microsoft.com/office/drawing/2014/main" xmlns="" id="{37DD5FFD-127C-DD47-9BF7-CB6A75491278}"/>
              </a:ext>
            </a:extLst>
          </p:cNvPr>
          <p:cNvSpPr txBox="1"/>
          <p:nvPr userDrawn="1"/>
        </p:nvSpPr>
        <p:spPr>
          <a:xfrm>
            <a:off x="11569100" y="6612745"/>
            <a:ext cx="527709" cy="246221"/>
          </a:xfrm>
          <a:prstGeom prst="rect">
            <a:avLst/>
          </a:prstGeom>
          <a:noFill/>
        </p:spPr>
        <p:txBody>
          <a:bodyPr wrap="none" rtlCol="0">
            <a:spAutoFit/>
          </a:bodyPr>
          <a:lstStyle/>
          <a:p>
            <a:pPr algn="r"/>
            <a:fld id="{DD04DF85-ADCB-4E8A-A23F-C9CEF091EC87}" type="slidenum">
              <a:rPr lang="ja-JP" altLang="en-US" sz="1000" smtClean="0">
                <a:solidFill>
                  <a:schemeClr val="bg1"/>
                </a:solidFill>
                <a:latin typeface="Segoe UI" panose="020B0502040204020203" pitchFamily="34" charset="0"/>
                <a:ea typeface="メイリオ" panose="020B0604030504040204" pitchFamily="50" charset="-128"/>
                <a:cs typeface="Segoe UI" panose="020B0502040204020203" pitchFamily="34" charset="0"/>
              </a:rPr>
              <a:pPr algn="r"/>
              <a:t>‹#›</a:t>
            </a:fld>
            <a:r>
              <a:rPr lang="en-US" altLang="ja-JP" sz="1000">
                <a:solidFill>
                  <a:schemeClr val="bg1"/>
                </a:solidFill>
                <a:latin typeface="Segoe UI" panose="020B0502040204020203" pitchFamily="34" charset="0"/>
                <a:cs typeface="Segoe UI" panose="020B0502040204020203" pitchFamily="34" charset="0"/>
              </a:rPr>
              <a:t>/00</a:t>
            </a:r>
            <a:endParaRPr lang="ja-JP" altLang="en-US" sz="1000">
              <a:solidFill>
                <a:schemeClr val="bg1"/>
              </a:solidFill>
              <a:latin typeface="Segoe UI" panose="020B0502040204020203" pitchFamily="34" charset="0"/>
              <a:cs typeface="Segoe UI" panose="020B0502040204020203" pitchFamily="34" charset="0"/>
            </a:endParaRPr>
          </a:p>
        </p:txBody>
      </p:sp>
      <p:sp>
        <p:nvSpPr>
          <p:cNvPr id="13" name="コンテンツ プレースホルダー 6">
            <a:extLst>
              <a:ext uri="{FF2B5EF4-FFF2-40B4-BE49-F238E27FC236}">
                <a16:creationId xmlns:a16="http://schemas.microsoft.com/office/drawing/2014/main" xmlns="" id="{E47FB8F7-E074-7A44-87D1-3AC4F6A817DA}"/>
              </a:ext>
            </a:extLst>
          </p:cNvPr>
          <p:cNvSpPr txBox="1">
            <a:spLocks/>
          </p:cNvSpPr>
          <p:nvPr userDrawn="1"/>
        </p:nvSpPr>
        <p:spPr>
          <a:xfrm>
            <a:off x="7443692" y="6681600"/>
            <a:ext cx="3987692"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 altLang="ja-JP" sz="700">
                <a:solidFill>
                  <a:schemeClr val="bg1"/>
                </a:solidFill>
                <a:latin typeface="Segoe UI" panose="020B0502040204020203" pitchFamily="34" charset="0"/>
                <a:cs typeface="Segoe UI" panose="020B0502040204020203" pitchFamily="34" charset="0"/>
              </a:rPr>
              <a:t>Jan. 0</a:t>
            </a:r>
            <a:r>
              <a:rPr lang="en-US" altLang="ja-JP" sz="700">
                <a:solidFill>
                  <a:schemeClr val="bg1"/>
                </a:solidFill>
                <a:latin typeface="Segoe UI" panose="020B0502040204020203" pitchFamily="34" charset="0"/>
                <a:cs typeface="Segoe UI" panose="020B0502040204020203" pitchFamily="34" charset="0"/>
              </a:rPr>
              <a:t>0</a:t>
            </a:r>
            <a:r>
              <a:rPr lang="en" altLang="ja-JP" sz="700">
                <a:solidFill>
                  <a:schemeClr val="bg1"/>
                </a:solidFill>
                <a:latin typeface="Segoe UI" panose="020B0502040204020203" pitchFamily="34" charset="0"/>
                <a:cs typeface="Segoe UI" panose="020B0502040204020203" pitchFamily="34" charset="0"/>
              </a:rPr>
              <a:t>, </a:t>
            </a:r>
            <a:r>
              <a:rPr lang="en-US" altLang="ja-JP" sz="700">
                <a:solidFill>
                  <a:schemeClr val="bg1"/>
                </a:solidFill>
                <a:latin typeface="Segoe UI" panose="020B0502040204020203" pitchFamily="34" charset="0"/>
                <a:cs typeface="Segoe UI" panose="020B0502040204020203" pitchFamily="34" charset="0"/>
              </a:rPr>
              <a:t>2021 / © AISIN CORPORATION All Rights Reserved.</a:t>
            </a:r>
            <a:endParaRPr lang="ja-JP" altLang="en-US" sz="700">
              <a:solidFill>
                <a:schemeClr val="bg1"/>
              </a:solidFill>
              <a:latin typeface="Segoe UI" panose="020B0502040204020203" pitchFamily="34" charset="0"/>
              <a:cs typeface="Segoe UI" panose="020B0502040204020203" pitchFamily="34" charset="0"/>
            </a:endParaRPr>
          </a:p>
        </p:txBody>
      </p:sp>
      <p:sp>
        <p:nvSpPr>
          <p:cNvPr id="22" name="正方形/長方形 21">
            <a:extLst>
              <a:ext uri="{FF2B5EF4-FFF2-40B4-BE49-F238E27FC236}">
                <a16:creationId xmlns:a16="http://schemas.microsoft.com/office/drawing/2014/main" xmlns="" id="{F4AC7A4D-6E21-7A4C-A961-5DA83D8F01AE}"/>
              </a:ext>
            </a:extLst>
          </p:cNvPr>
          <p:cNvSpPr/>
          <p:nvPr userDrawn="1"/>
        </p:nvSpPr>
        <p:spPr>
          <a:xfrm>
            <a:off x="-1085090" y="527"/>
            <a:ext cx="542545"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900"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23" name="正方形/長方形 22">
            <a:extLst>
              <a:ext uri="{FF2B5EF4-FFF2-40B4-BE49-F238E27FC236}">
                <a16:creationId xmlns:a16="http://schemas.microsoft.com/office/drawing/2014/main" xmlns="" id="{F4AC7A4D-6E21-7A4C-A961-5DA83D8F01AE}"/>
              </a:ext>
            </a:extLst>
          </p:cNvPr>
          <p:cNvSpPr/>
          <p:nvPr userDrawn="1"/>
        </p:nvSpPr>
        <p:spPr>
          <a:xfrm>
            <a:off x="-2561931" y="52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24" name="正方形/長方形 23">
            <a:extLst>
              <a:ext uri="{FF2B5EF4-FFF2-40B4-BE49-F238E27FC236}">
                <a16:creationId xmlns:a16="http://schemas.microsoft.com/office/drawing/2014/main" xmlns="" id="{726849EE-6865-1F4E-B2B0-B61D15B6EC0D}"/>
              </a:ext>
            </a:extLst>
          </p:cNvPr>
          <p:cNvSpPr/>
          <p:nvPr userDrawn="1"/>
        </p:nvSpPr>
        <p:spPr>
          <a:xfrm>
            <a:off x="-1085090" y="549207"/>
            <a:ext cx="542545"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1" name="正方形/長方形 40">
            <a:extLst>
              <a:ext uri="{FF2B5EF4-FFF2-40B4-BE49-F238E27FC236}">
                <a16:creationId xmlns:a16="http://schemas.microsoft.com/office/drawing/2014/main" xmlns="" id="{F4AC7A4D-6E21-7A4C-A961-5DA83D8F01AE}"/>
              </a:ext>
            </a:extLst>
          </p:cNvPr>
          <p:cNvSpPr/>
          <p:nvPr userDrawn="1"/>
        </p:nvSpPr>
        <p:spPr>
          <a:xfrm>
            <a:off x="-2561931" y="54920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42" name="正方形/長方形 41">
            <a:extLst>
              <a:ext uri="{FF2B5EF4-FFF2-40B4-BE49-F238E27FC236}">
                <a16:creationId xmlns:a16="http://schemas.microsoft.com/office/drawing/2014/main" xmlns="" id="{48C117A6-C546-0C42-99EF-0376AB21CB8A}"/>
              </a:ext>
            </a:extLst>
          </p:cNvPr>
          <p:cNvSpPr/>
          <p:nvPr userDrawn="1"/>
        </p:nvSpPr>
        <p:spPr>
          <a:xfrm>
            <a:off x="-1085090" y="1097887"/>
            <a:ext cx="542545"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3" name="正方形/長方形 42">
            <a:extLst>
              <a:ext uri="{FF2B5EF4-FFF2-40B4-BE49-F238E27FC236}">
                <a16:creationId xmlns:a16="http://schemas.microsoft.com/office/drawing/2014/main" xmlns="" id="{F4AC7A4D-6E21-7A4C-A961-5DA83D8F01AE}"/>
              </a:ext>
            </a:extLst>
          </p:cNvPr>
          <p:cNvSpPr/>
          <p:nvPr userDrawn="1"/>
        </p:nvSpPr>
        <p:spPr>
          <a:xfrm>
            <a:off x="-2561931" y="109788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44" name="正方形/長方形 43">
            <a:extLst>
              <a:ext uri="{FF2B5EF4-FFF2-40B4-BE49-F238E27FC236}">
                <a16:creationId xmlns:a16="http://schemas.microsoft.com/office/drawing/2014/main" xmlns="" id="{DC31C3B1-5ED5-CC45-8D42-9AC157BF190D}"/>
              </a:ext>
            </a:extLst>
          </p:cNvPr>
          <p:cNvSpPr/>
          <p:nvPr userDrawn="1"/>
        </p:nvSpPr>
        <p:spPr>
          <a:xfrm>
            <a:off x="-1085090" y="1646567"/>
            <a:ext cx="542545"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45" name="正方形/長方形 44">
            <a:extLst>
              <a:ext uri="{FF2B5EF4-FFF2-40B4-BE49-F238E27FC236}">
                <a16:creationId xmlns:a16="http://schemas.microsoft.com/office/drawing/2014/main" xmlns="" id="{F4AC7A4D-6E21-7A4C-A961-5DA83D8F01AE}"/>
              </a:ext>
            </a:extLst>
          </p:cNvPr>
          <p:cNvSpPr/>
          <p:nvPr userDrawn="1"/>
        </p:nvSpPr>
        <p:spPr>
          <a:xfrm>
            <a:off x="-2561931" y="164656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46" name="正方形/長方形 45">
            <a:extLst>
              <a:ext uri="{FF2B5EF4-FFF2-40B4-BE49-F238E27FC236}">
                <a16:creationId xmlns:a16="http://schemas.microsoft.com/office/drawing/2014/main" xmlns="" id="{ACA1EDBB-4DB2-E24D-83B0-24E929FD55CA}"/>
              </a:ext>
            </a:extLst>
          </p:cNvPr>
          <p:cNvSpPr/>
          <p:nvPr userDrawn="1"/>
        </p:nvSpPr>
        <p:spPr>
          <a:xfrm>
            <a:off x="-1085090" y="3861363"/>
            <a:ext cx="542545"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7" name="正方形/長方形 46">
            <a:extLst>
              <a:ext uri="{FF2B5EF4-FFF2-40B4-BE49-F238E27FC236}">
                <a16:creationId xmlns:a16="http://schemas.microsoft.com/office/drawing/2014/main" xmlns="" id="{F4AC7A4D-6E21-7A4C-A961-5DA83D8F01AE}"/>
              </a:ext>
            </a:extLst>
          </p:cNvPr>
          <p:cNvSpPr/>
          <p:nvPr userDrawn="1"/>
        </p:nvSpPr>
        <p:spPr>
          <a:xfrm>
            <a:off x="-2610860" y="3861363"/>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48" name="正方形/長方形 47">
            <a:extLst>
              <a:ext uri="{FF2B5EF4-FFF2-40B4-BE49-F238E27FC236}">
                <a16:creationId xmlns:a16="http://schemas.microsoft.com/office/drawing/2014/main" xmlns="" id="{F4AC7A4D-6E21-7A4C-A961-5DA83D8F01AE}"/>
              </a:ext>
            </a:extLst>
          </p:cNvPr>
          <p:cNvSpPr/>
          <p:nvPr userDrawn="1"/>
        </p:nvSpPr>
        <p:spPr>
          <a:xfrm>
            <a:off x="-2552004" y="3308012"/>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49" name="正方形/長方形 48">
            <a:extLst>
              <a:ext uri="{FF2B5EF4-FFF2-40B4-BE49-F238E27FC236}">
                <a16:creationId xmlns:a16="http://schemas.microsoft.com/office/drawing/2014/main" xmlns="" id="{ACA1EDBB-4DB2-E24D-83B0-24E929FD55CA}"/>
              </a:ext>
            </a:extLst>
          </p:cNvPr>
          <p:cNvSpPr/>
          <p:nvPr userDrawn="1"/>
        </p:nvSpPr>
        <p:spPr>
          <a:xfrm>
            <a:off x="-1085090" y="3308012"/>
            <a:ext cx="542545"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50" name="正方形/長方形 49">
            <a:extLst>
              <a:ext uri="{FF2B5EF4-FFF2-40B4-BE49-F238E27FC236}">
                <a16:creationId xmlns:a16="http://schemas.microsoft.com/office/drawing/2014/main" xmlns="" id="{E40500AD-14E2-CB4D-9452-050B16BFCA22}"/>
              </a:ext>
            </a:extLst>
          </p:cNvPr>
          <p:cNvSpPr/>
          <p:nvPr userDrawn="1"/>
        </p:nvSpPr>
        <p:spPr>
          <a:xfrm>
            <a:off x="-1085090" y="2201310"/>
            <a:ext cx="542545"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51" name="正方形/長方形 50">
            <a:extLst>
              <a:ext uri="{FF2B5EF4-FFF2-40B4-BE49-F238E27FC236}">
                <a16:creationId xmlns:a16="http://schemas.microsoft.com/office/drawing/2014/main" xmlns="" id="{F4AC7A4D-6E21-7A4C-A961-5DA83D8F01AE}"/>
              </a:ext>
            </a:extLst>
          </p:cNvPr>
          <p:cNvSpPr/>
          <p:nvPr userDrawn="1"/>
        </p:nvSpPr>
        <p:spPr>
          <a:xfrm>
            <a:off x="-2610859" y="2201310"/>
            <a:ext cx="1584626"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52" name="正方形/長方形 51">
            <a:extLst>
              <a:ext uri="{FF2B5EF4-FFF2-40B4-BE49-F238E27FC236}">
                <a16:creationId xmlns:a16="http://schemas.microsoft.com/office/drawing/2014/main" xmlns="" id="{E40500AD-14E2-CB4D-9452-050B16BFCA22}"/>
              </a:ext>
            </a:extLst>
          </p:cNvPr>
          <p:cNvSpPr/>
          <p:nvPr userDrawn="1"/>
        </p:nvSpPr>
        <p:spPr>
          <a:xfrm>
            <a:off x="-1085090" y="2754661"/>
            <a:ext cx="542545"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53" name="正方形/長方形 52">
            <a:extLst>
              <a:ext uri="{FF2B5EF4-FFF2-40B4-BE49-F238E27FC236}">
                <a16:creationId xmlns:a16="http://schemas.microsoft.com/office/drawing/2014/main" xmlns="" id="{F4AC7A4D-6E21-7A4C-A961-5DA83D8F01AE}"/>
              </a:ext>
            </a:extLst>
          </p:cNvPr>
          <p:cNvSpPr/>
          <p:nvPr userDrawn="1"/>
        </p:nvSpPr>
        <p:spPr>
          <a:xfrm>
            <a:off x="-2610859" y="2754661"/>
            <a:ext cx="1584626"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R250 G10 B60</a:t>
            </a:r>
          </a:p>
        </p:txBody>
      </p:sp>
    </p:spTree>
    <p:extLst>
      <p:ext uri="{BB962C8B-B14F-4D97-AF65-F5344CB8AC3E}">
        <p14:creationId xmlns:p14="http://schemas.microsoft.com/office/powerpoint/2010/main" val="1638553320"/>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Lst>
  <p:timing>
    <p:tnLst>
      <p:par>
        <p:cTn xmlns:p14="http://schemas.microsoft.com/office/powerpoint/2010/main" id="1" dur="indefinite" restart="never" nodeType="tmRoot"/>
      </p:par>
    </p:tnLst>
  </p:timing>
  <p:hf sldNum="0"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6.png"/><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8.png"/><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0.png"/><Relationship Id="rId3"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2.png"/><Relationship Id="rId3" Type="http://schemas.openxmlformats.org/officeDocument/2006/relationships/image" Target="../media/image2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png"/><Relationship Id="rId1" Type="http://schemas.openxmlformats.org/officeDocument/2006/relationships/slideLayout" Target="../slideLayouts/slideLayout9.xml"/><Relationship Id="rId2" Type="http://schemas.openxmlformats.org/officeDocument/2006/relationships/image" Target="../media/image9.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4.png"/><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pPr marL="342900" indent="-342900">
              <a:buFont typeface="Arial"/>
              <a:buChar char="•"/>
            </a:pPr>
            <a:r>
              <a:rPr kumimoji="1" lang="ja-JP" altLang="en-US" sz="2400" dirty="0" smtClean="0"/>
              <a:t>先週</a:t>
            </a:r>
            <a:r>
              <a:rPr lang="ja-JP" altLang="en-US" sz="2400" dirty="0" smtClean="0"/>
              <a:t>（</a:t>
            </a:r>
            <a:r>
              <a:rPr lang="en-US" altLang="ja-JP" sz="2400" dirty="0" smtClean="0"/>
              <a:t>〜11/18</a:t>
            </a:r>
            <a:r>
              <a:rPr lang="ja-JP" altLang="en-US" sz="2400" dirty="0" smtClean="0"/>
              <a:t>）取り組んだ内容の共有</a:t>
            </a:r>
            <a:endParaRPr lang="en-US" altLang="ja-JP" sz="2400" dirty="0" smtClean="0"/>
          </a:p>
          <a:p>
            <a:pPr marL="800100" lvl="1" indent="-342900">
              <a:buFont typeface="Arial"/>
              <a:buChar char="•"/>
            </a:pPr>
            <a:r>
              <a:rPr kumimoji="1" lang="ja-JP" altLang="en-US" sz="1800" dirty="0" smtClean="0"/>
              <a:t>目的</a:t>
            </a:r>
            <a:endParaRPr kumimoji="1" lang="en-US" altLang="ja-JP" sz="1800" dirty="0" smtClean="0"/>
          </a:p>
          <a:p>
            <a:pPr marL="800100" lvl="1" indent="-342900">
              <a:buFont typeface="Arial"/>
              <a:buChar char="•"/>
            </a:pPr>
            <a:r>
              <a:rPr kumimoji="1" lang="ja-JP" altLang="en-US" sz="1800" dirty="0" smtClean="0"/>
              <a:t>モデル活用結果</a:t>
            </a:r>
            <a:endParaRPr kumimoji="1" lang="en-US" altLang="ja-JP" sz="1800" dirty="0" smtClean="0"/>
          </a:p>
        </p:txBody>
      </p:sp>
      <p:sp>
        <p:nvSpPr>
          <p:cNvPr id="3" name="テキスト プレースホルダー 2"/>
          <p:cNvSpPr>
            <a:spLocks noGrp="1"/>
          </p:cNvSpPr>
          <p:nvPr>
            <p:ph type="body" sz="quarter" idx="20"/>
          </p:nvPr>
        </p:nvSpPr>
        <p:spPr/>
        <p:txBody>
          <a:bodyPr/>
          <a:lstStyle/>
          <a:p>
            <a:r>
              <a:rPr lang="ja-JP" altLang="en-US" dirty="0" smtClean="0"/>
              <a:t>打ち合わせの目的</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20日 </a:t>
            </a:fld>
            <a:endParaRPr lang="en-US" dirty="0"/>
          </a:p>
        </p:txBody>
      </p:sp>
    </p:spTree>
    <p:extLst>
      <p:ext uri="{BB962C8B-B14F-4D97-AF65-F5344CB8AC3E}">
        <p14:creationId xmlns:p14="http://schemas.microsoft.com/office/powerpoint/2010/main" val="31547232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dirty="0"/>
          </a:p>
        </p:txBody>
      </p:sp>
      <p:sp>
        <p:nvSpPr>
          <p:cNvPr id="3" name="テキスト プレースホルダー 2"/>
          <p:cNvSpPr>
            <a:spLocks noGrp="1"/>
          </p:cNvSpPr>
          <p:nvPr>
            <p:ph type="body" sz="quarter" idx="20"/>
          </p:nvPr>
        </p:nvSpPr>
        <p:spPr/>
        <p:txBody>
          <a:bodyPr/>
          <a:lstStyle/>
          <a:p>
            <a:r>
              <a:rPr lang="ja-JP" altLang="en-US" dirty="0">
                <a:solidFill>
                  <a:srgbClr val="333333"/>
                </a:solidFill>
              </a:rPr>
              <a:t>順立装置在庫量</a:t>
            </a:r>
            <a:r>
              <a:rPr lang="en-US" altLang="ja-JP" dirty="0">
                <a:solidFill>
                  <a:srgbClr val="333333"/>
                </a:solidFill>
              </a:rPr>
              <a:t>/</a:t>
            </a:r>
            <a:r>
              <a:rPr lang="ja-JP" altLang="en-US" dirty="0">
                <a:solidFill>
                  <a:srgbClr val="333333"/>
                </a:solidFill>
              </a:rPr>
              <a:t>設計値</a:t>
            </a:r>
            <a:r>
              <a:rPr lang="en-US" altLang="ja-JP" dirty="0">
                <a:solidFill>
                  <a:srgbClr val="333333"/>
                </a:solidFill>
              </a:rPr>
              <a:t>MIN</a:t>
            </a:r>
          </a:p>
          <a:p>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pic>
        <p:nvPicPr>
          <p:cNvPr id="6" name="図 5" descr="スクリーンショット 2023-11-21 9.15.2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8698" y="1932089"/>
            <a:ext cx="5030126" cy="4422089"/>
          </a:xfrm>
          <a:prstGeom prst="rect">
            <a:avLst/>
          </a:prstGeom>
        </p:spPr>
      </p:pic>
      <p:pic>
        <p:nvPicPr>
          <p:cNvPr id="8" name="図 7" descr="kari_SHAP.png"/>
          <p:cNvPicPr>
            <a:picLocks noChangeAspect="1"/>
          </p:cNvPicPr>
          <p:nvPr/>
        </p:nvPicPr>
        <p:blipFill rotWithShape="1">
          <a:blip r:embed="rId3" cstate="print">
            <a:extLst>
              <a:ext uri="{28A0092B-C50C-407E-A947-70E740481C1C}">
                <a14:useLocalDpi xmlns:a14="http://schemas.microsoft.com/office/drawing/2010/main" val="0"/>
              </a:ext>
            </a:extLst>
          </a:blip>
          <a:srcRect l="10138" t="10714" r="25010" b="5108"/>
          <a:stretch/>
        </p:blipFill>
        <p:spPr>
          <a:xfrm>
            <a:off x="566765" y="1910940"/>
            <a:ext cx="5562690" cy="4512777"/>
          </a:xfrm>
          <a:prstGeom prst="rect">
            <a:avLst/>
          </a:prstGeom>
        </p:spPr>
      </p:pic>
    </p:spTree>
    <p:extLst>
      <p:ext uri="{BB962C8B-B14F-4D97-AF65-F5344CB8AC3E}">
        <p14:creationId xmlns:p14="http://schemas.microsoft.com/office/powerpoint/2010/main" val="274512003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a:p>
        </p:txBody>
      </p:sp>
      <p:sp>
        <p:nvSpPr>
          <p:cNvPr id="3" name="テキスト プレースホルダー 2"/>
          <p:cNvSpPr>
            <a:spLocks noGrp="1"/>
          </p:cNvSpPr>
          <p:nvPr>
            <p:ph type="body" sz="quarter" idx="20"/>
          </p:nvPr>
        </p:nvSpPr>
        <p:spPr/>
        <p:txBody>
          <a:bodyPr/>
          <a:lstStyle/>
          <a:p>
            <a:r>
              <a:rPr lang="ja-JP" altLang="en-US" dirty="0">
                <a:solidFill>
                  <a:srgbClr val="333333"/>
                </a:solidFill>
              </a:rPr>
              <a:t>先週からの順立装置在庫量の増加率</a:t>
            </a:r>
            <a:endParaRPr kumimoji="1" lang="ja-JP" altLang="en-US" dirty="0">
              <a:solidFill>
                <a:srgbClr val="333333"/>
              </a:solidFill>
            </a:endParaRPr>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pic>
        <p:nvPicPr>
          <p:cNvPr id="5" name="図 4" descr="スクリーンショット 2023-11-21 9.28.10.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85723" y="2150557"/>
            <a:ext cx="5012981" cy="4119652"/>
          </a:xfrm>
          <a:prstGeom prst="rect">
            <a:avLst/>
          </a:prstGeom>
        </p:spPr>
      </p:pic>
      <p:pic>
        <p:nvPicPr>
          <p:cNvPr id="6" name="図 5" descr="kari_SHAP.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22647" y="2204216"/>
            <a:ext cx="6388027" cy="3992517"/>
          </a:xfrm>
          <a:prstGeom prst="rect">
            <a:avLst/>
          </a:prstGeom>
        </p:spPr>
      </p:pic>
    </p:spTree>
    <p:extLst>
      <p:ext uri="{BB962C8B-B14F-4D97-AF65-F5344CB8AC3E}">
        <p14:creationId xmlns:p14="http://schemas.microsoft.com/office/powerpoint/2010/main" val="388134773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a:p>
        </p:txBody>
      </p:sp>
      <p:sp>
        <p:nvSpPr>
          <p:cNvPr id="3" name="テキスト プレースホルダー 2"/>
          <p:cNvSpPr>
            <a:spLocks noGrp="1"/>
          </p:cNvSpPr>
          <p:nvPr>
            <p:ph type="body" sz="quarter" idx="20"/>
          </p:nvPr>
        </p:nvSpPr>
        <p:spPr/>
        <p:txBody>
          <a:bodyPr/>
          <a:lstStyle/>
          <a:p>
            <a:r>
              <a:rPr lang="ja-JP" altLang="en-US" dirty="0">
                <a:solidFill>
                  <a:srgbClr val="333333"/>
                </a:solidFill>
              </a:rPr>
              <a:t>社内</a:t>
            </a:r>
            <a:r>
              <a:rPr lang="en-US" altLang="ja-JP" dirty="0">
                <a:solidFill>
                  <a:srgbClr val="333333"/>
                </a:solidFill>
              </a:rPr>
              <a:t>LT</a:t>
            </a:r>
            <a:r>
              <a:rPr lang="ja-JP" altLang="en-US" dirty="0">
                <a:solidFill>
                  <a:srgbClr val="333333"/>
                </a:solidFill>
              </a:rPr>
              <a:t>（検収</a:t>
            </a:r>
            <a:r>
              <a:rPr lang="en-US" altLang="ja-JP" dirty="0">
                <a:solidFill>
                  <a:srgbClr val="333333"/>
                </a:solidFill>
              </a:rPr>
              <a:t>〜</a:t>
            </a:r>
            <a:r>
              <a:rPr lang="ja-JP" altLang="en-US" dirty="0">
                <a:solidFill>
                  <a:srgbClr val="333333"/>
                </a:solidFill>
              </a:rPr>
              <a:t>回収</a:t>
            </a:r>
            <a:r>
              <a:rPr lang="en-US" altLang="ja-JP" dirty="0">
                <a:solidFill>
                  <a:srgbClr val="333333"/>
                </a:solidFill>
              </a:rPr>
              <a:t>LT</a:t>
            </a:r>
            <a:r>
              <a:rPr lang="ja-JP" altLang="en-US" dirty="0">
                <a:solidFill>
                  <a:srgbClr val="333333"/>
                </a:solidFill>
              </a:rPr>
              <a:t>）</a:t>
            </a:r>
            <a:r>
              <a:rPr lang="en-US" altLang="ja-JP" dirty="0">
                <a:solidFill>
                  <a:srgbClr val="333333"/>
                </a:solidFill>
              </a:rPr>
              <a:t>/</a:t>
            </a:r>
            <a:r>
              <a:rPr lang="ja-JP" altLang="en-US" dirty="0">
                <a:solidFill>
                  <a:srgbClr val="333333"/>
                </a:solidFill>
              </a:rPr>
              <a:t>設計値</a:t>
            </a:r>
            <a:endParaRPr lang="en-US" altLang="ja-JP" dirty="0">
              <a:solidFill>
                <a:srgbClr val="333333"/>
              </a:solidFill>
            </a:endParaRPr>
          </a:p>
          <a:p>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pic>
        <p:nvPicPr>
          <p:cNvPr id="5" name="図 4" descr="スクリーンショット 2023-11-21 9.30.0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87473" y="1766563"/>
            <a:ext cx="5600736" cy="4566626"/>
          </a:xfrm>
          <a:prstGeom prst="rect">
            <a:avLst/>
          </a:prstGeom>
        </p:spPr>
      </p:pic>
      <p:pic>
        <p:nvPicPr>
          <p:cNvPr id="6" name="図 5" descr="kari_SHAP.png"/>
          <p:cNvPicPr>
            <a:picLocks noChangeAspect="1"/>
          </p:cNvPicPr>
          <p:nvPr/>
        </p:nvPicPr>
        <p:blipFill rotWithShape="1">
          <a:blip r:embed="rId3" cstate="print">
            <a:extLst>
              <a:ext uri="{28A0092B-C50C-407E-A947-70E740481C1C}">
                <a14:useLocalDpi xmlns:a14="http://schemas.microsoft.com/office/drawing/2010/main" val="0"/>
              </a:ext>
            </a:extLst>
          </a:blip>
          <a:srcRect l="9661" t="11019" r="24531" b="5261"/>
          <a:stretch/>
        </p:blipFill>
        <p:spPr>
          <a:xfrm>
            <a:off x="598253" y="1878833"/>
            <a:ext cx="5597264" cy="4450418"/>
          </a:xfrm>
          <a:prstGeom prst="rect">
            <a:avLst/>
          </a:prstGeom>
        </p:spPr>
      </p:pic>
    </p:spTree>
    <p:extLst>
      <p:ext uri="{BB962C8B-B14F-4D97-AF65-F5344CB8AC3E}">
        <p14:creationId xmlns:p14="http://schemas.microsoft.com/office/powerpoint/2010/main" val="119321214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dirty="0"/>
          </a:p>
        </p:txBody>
      </p:sp>
      <p:sp>
        <p:nvSpPr>
          <p:cNvPr id="3" name="テキスト プレースホルダー 2"/>
          <p:cNvSpPr>
            <a:spLocks noGrp="1"/>
          </p:cNvSpPr>
          <p:nvPr>
            <p:ph type="body" sz="quarter" idx="20"/>
          </p:nvPr>
        </p:nvSpPr>
        <p:spPr/>
        <p:txBody>
          <a:bodyPr/>
          <a:lstStyle/>
          <a:p>
            <a:r>
              <a:rPr lang="ja-JP" altLang="en-US" dirty="0">
                <a:solidFill>
                  <a:srgbClr val="333333"/>
                </a:solidFill>
              </a:rPr>
              <a:t>先週からの社内</a:t>
            </a:r>
            <a:r>
              <a:rPr lang="en-US" altLang="ja-JP" dirty="0">
                <a:solidFill>
                  <a:srgbClr val="333333"/>
                </a:solidFill>
              </a:rPr>
              <a:t>LT</a:t>
            </a:r>
            <a:r>
              <a:rPr lang="ja-JP" altLang="en-US" dirty="0">
                <a:solidFill>
                  <a:srgbClr val="333333"/>
                </a:solidFill>
              </a:rPr>
              <a:t>の増加率</a:t>
            </a:r>
            <a:endParaRPr lang="en-US" altLang="ja-JP" dirty="0">
              <a:solidFill>
                <a:srgbClr val="333333"/>
              </a:solidFill>
            </a:endParaRPr>
          </a:p>
          <a:p>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pic>
        <p:nvPicPr>
          <p:cNvPr id="6" name="図 5" descr="スクリーンショット 2023-11-21 9.33.3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5237" y="2162232"/>
            <a:ext cx="5084546" cy="4296909"/>
          </a:xfrm>
          <a:prstGeom prst="rect">
            <a:avLst/>
          </a:prstGeom>
        </p:spPr>
      </p:pic>
      <p:pic>
        <p:nvPicPr>
          <p:cNvPr id="7" name="図 6" descr="kari_SHAP.png"/>
          <p:cNvPicPr>
            <a:picLocks noChangeAspect="1"/>
          </p:cNvPicPr>
          <p:nvPr/>
        </p:nvPicPr>
        <p:blipFill rotWithShape="1">
          <a:blip r:embed="rId3" cstate="print">
            <a:extLst>
              <a:ext uri="{28A0092B-C50C-407E-A947-70E740481C1C}">
                <a14:useLocalDpi xmlns:a14="http://schemas.microsoft.com/office/drawing/2010/main" val="0"/>
              </a:ext>
            </a:extLst>
          </a:blip>
          <a:srcRect l="10330" t="10714" r="25201" b="5873"/>
          <a:stretch/>
        </p:blipFill>
        <p:spPr>
          <a:xfrm>
            <a:off x="661224" y="2025779"/>
            <a:ext cx="5373693" cy="4345457"/>
          </a:xfrm>
          <a:prstGeom prst="rect">
            <a:avLst/>
          </a:prstGeom>
        </p:spPr>
      </p:pic>
    </p:spTree>
    <p:extLst>
      <p:ext uri="{BB962C8B-B14F-4D97-AF65-F5344CB8AC3E}">
        <p14:creationId xmlns:p14="http://schemas.microsoft.com/office/powerpoint/2010/main" val="182603295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kumimoji="1" lang="ja-JP" altLang="en-US" dirty="0" smtClean="0"/>
              <a:t>基準在庫枚数（日数変換）</a:t>
            </a:r>
            <a:r>
              <a:rPr kumimoji="1" lang="en-US" altLang="ja-JP" dirty="0" smtClean="0"/>
              <a:t>=</a:t>
            </a:r>
            <a:r>
              <a:rPr kumimoji="1" lang="ja-JP" altLang="en-US" dirty="0" smtClean="0"/>
              <a:t>基準在庫日数</a:t>
            </a:r>
            <a:r>
              <a:rPr kumimoji="1" lang="en-US" altLang="ja-JP" dirty="0" smtClean="0"/>
              <a:t>+</a:t>
            </a:r>
            <a:r>
              <a:rPr kumimoji="1" lang="ja-JP" altLang="en-US" dirty="0" smtClean="0"/>
              <a:t>基準在庫枚数</a:t>
            </a:r>
            <a:r>
              <a:rPr kumimoji="1" lang="en-US" altLang="ja-JP" dirty="0" smtClean="0"/>
              <a:t>×</a:t>
            </a:r>
            <a:r>
              <a:rPr lang="ja-JP" altLang="en-US" dirty="0" smtClean="0"/>
              <a:t>収容数</a:t>
            </a:r>
            <a:r>
              <a:rPr lang="en-US" altLang="ja-JP" dirty="0" smtClean="0"/>
              <a:t>/</a:t>
            </a:r>
            <a:r>
              <a:rPr lang="ja-JP" altLang="en-US" dirty="0" smtClean="0"/>
              <a:t>日量数</a:t>
            </a:r>
            <a:endParaRPr lang="en-US" altLang="ja-JP" dirty="0" smtClean="0"/>
          </a:p>
          <a:p>
            <a:r>
              <a:rPr kumimoji="1" lang="ja-JP" altLang="en-US" dirty="0" smtClean="0"/>
              <a:t>便</a:t>
            </a:r>
            <a:r>
              <a:rPr kumimoji="1" lang="en-US" altLang="ja-JP" smtClean="0"/>
              <a:t>ave</a:t>
            </a:r>
            <a:endParaRPr kumimoji="1" lang="ja-JP" altLang="en-US" dirty="0"/>
          </a:p>
        </p:txBody>
      </p:sp>
      <p:sp>
        <p:nvSpPr>
          <p:cNvPr id="3" name="テキスト プレースホルダー 2"/>
          <p:cNvSpPr>
            <a:spLocks noGrp="1"/>
          </p:cNvSpPr>
          <p:nvPr>
            <p:ph type="body" sz="quarter" idx="20"/>
          </p:nvPr>
        </p:nvSpPr>
        <p:spPr/>
        <p:txBody>
          <a:bodyPr/>
          <a:lstStyle/>
          <a:p>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20日 </a:t>
            </a:fld>
            <a:endParaRPr lang="en-US" dirty="0"/>
          </a:p>
        </p:txBody>
      </p:sp>
    </p:spTree>
    <p:extLst>
      <p:ext uri="{BB962C8B-B14F-4D97-AF65-F5344CB8AC3E}">
        <p14:creationId xmlns:p14="http://schemas.microsoft.com/office/powerpoint/2010/main" val="21357726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ja-JP" altLang="ja-JP" dirty="0" smtClean="0"/>
              <a:t>SH</a:t>
            </a:r>
            <a:r>
              <a:rPr lang="en-US" altLang="ja-JP" dirty="0" smtClean="0"/>
              <a:t>AP</a:t>
            </a:r>
            <a:r>
              <a:rPr lang="ja-JP" altLang="en-US" dirty="0" smtClean="0"/>
              <a:t>では因果関係を説明できません</a:t>
            </a:r>
            <a:endParaRPr lang="en-US" altLang="ja-JP" dirty="0" smtClean="0"/>
          </a:p>
          <a:p>
            <a:r>
              <a:rPr kumimoji="1" lang="ja-JP" altLang="en-US" dirty="0" smtClean="0"/>
              <a:t>教師あり</a:t>
            </a:r>
            <a:endParaRPr kumimoji="1" lang="en-US" altLang="ja-JP" dirty="0" smtClean="0"/>
          </a:p>
          <a:p>
            <a:endParaRPr lang="en-US" altLang="ja-JP" dirty="0" smtClean="0"/>
          </a:p>
          <a:p>
            <a:endParaRPr lang="en-US" altLang="ja-JP" dirty="0"/>
          </a:p>
          <a:p>
            <a:r>
              <a:rPr lang="ja-JP" altLang="en-US" dirty="0" smtClean="0"/>
              <a:t>木構造でデータを分類する手法、視認性が高い</a:t>
            </a:r>
            <a:endParaRPr lang="en-US" altLang="ja-JP" dirty="0" smtClean="0"/>
          </a:p>
          <a:p>
            <a:r>
              <a:rPr lang="ja-JP" altLang="en-US" dirty="0" smtClean="0"/>
              <a:t>単体だとそれほど精度が高い手法ではない</a:t>
            </a:r>
            <a:endParaRPr lang="en-US" altLang="ja-JP" dirty="0" smtClean="0"/>
          </a:p>
          <a:p>
            <a:r>
              <a:rPr lang="ja-JP" altLang="en-US" dirty="0" smtClean="0"/>
              <a:t>データの構造把握、使いやすさには優れている</a:t>
            </a:r>
            <a:endParaRPr lang="en-US" altLang="ja-JP" dirty="0" smtClean="0"/>
          </a:p>
          <a:p>
            <a:r>
              <a:rPr lang="ja-JP" altLang="en-US" dirty="0" smtClean="0"/>
              <a:t>過学習を起こしやすい</a:t>
            </a:r>
            <a:endParaRPr lang="en-US" altLang="ja-JP" dirty="0" smtClean="0"/>
          </a:p>
          <a:p>
            <a:endParaRPr lang="en-US" altLang="ja-JP" dirty="0"/>
          </a:p>
          <a:p>
            <a:r>
              <a:rPr lang="ja-JP" altLang="en-US" dirty="0" smtClean="0"/>
              <a:t>複数モデルを</a:t>
            </a:r>
            <a:endParaRPr lang="en-US" altLang="ja-JP" dirty="0" smtClean="0"/>
          </a:p>
          <a:p>
            <a:endParaRPr lang="en-US" altLang="ja-JP" dirty="0"/>
          </a:p>
          <a:p>
            <a:r>
              <a:rPr lang="ja-JP" altLang="en-US" dirty="0" smtClean="0"/>
              <a:t>なぜそうっているかの解釈が難しい</a:t>
            </a:r>
            <a:endParaRPr lang="en-US" altLang="ja-JP" dirty="0" smtClean="0"/>
          </a:p>
          <a:p>
            <a:r>
              <a:rPr lang="ja-JP" altLang="en-US" dirty="0" smtClean="0"/>
              <a:t>解釈性より予測精度に重きを置いている</a:t>
            </a:r>
            <a:endParaRPr lang="en-US" altLang="ja-JP" dirty="0" smtClean="0"/>
          </a:p>
          <a:p>
            <a:r>
              <a:rPr lang="ja-JP" altLang="en-US" dirty="0" smtClean="0"/>
              <a:t>シャープレイ値（限界貢献度（</a:t>
            </a:r>
            <a:endParaRPr lang="en-US" altLang="ja-JP" dirty="0" smtClean="0"/>
          </a:p>
          <a:p>
            <a:endParaRPr lang="en-US" altLang="ja-JP" dirty="0"/>
          </a:p>
          <a:p>
            <a:r>
              <a:rPr lang="ja-JP" altLang="en-US" dirty="0" smtClean="0"/>
              <a:t>汎化能力が非常に高い、簡易的に実装可能</a:t>
            </a:r>
            <a:endParaRPr lang="en-US" altLang="ja-JP" dirty="0" smtClean="0"/>
          </a:p>
          <a:p>
            <a:r>
              <a:rPr lang="en-US" altLang="ja-JP" dirty="0" smtClean="0"/>
              <a:t>2001</a:t>
            </a:r>
            <a:r>
              <a:rPr lang="ja-JP" altLang="en-US" dirty="0" smtClean="0"/>
              <a:t>年に提案された手法</a:t>
            </a:r>
            <a:endParaRPr lang="en-US" altLang="ja-JP" dirty="0" smtClean="0"/>
          </a:p>
          <a:p>
            <a:r>
              <a:rPr lang="ja-JP" altLang="en-US" dirty="0" smtClean="0"/>
              <a:t>決定機をたくさん集めて統合して結果を出力する方法</a:t>
            </a:r>
            <a:endParaRPr lang="en-US" altLang="ja-JP" dirty="0"/>
          </a:p>
        </p:txBody>
      </p:sp>
      <p:sp>
        <p:nvSpPr>
          <p:cNvPr id="3" name="テキスト プレースホルダー 2"/>
          <p:cNvSpPr>
            <a:spLocks noGrp="1"/>
          </p:cNvSpPr>
          <p:nvPr>
            <p:ph type="body" sz="quarter" idx="20"/>
          </p:nvPr>
        </p:nvSpPr>
        <p:spPr/>
        <p:txBody>
          <a:bodyPr/>
          <a:lstStyle/>
          <a:p>
            <a:endParaRPr kumimoji="1" lang="ja-JP" altLang="en-US"/>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20日 </a:t>
            </a:fld>
            <a:endParaRPr lang="en-US" dirty="0"/>
          </a:p>
        </p:txBody>
      </p:sp>
    </p:spTree>
    <p:extLst>
      <p:ext uri="{BB962C8B-B14F-4D97-AF65-F5344CB8AC3E}">
        <p14:creationId xmlns:p14="http://schemas.microsoft.com/office/powerpoint/2010/main" val="38323259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dirty="0"/>
          </a:p>
        </p:txBody>
      </p:sp>
      <p:sp>
        <p:nvSpPr>
          <p:cNvPr id="3" name="テキスト プレースホルダー 2"/>
          <p:cNvSpPr>
            <a:spLocks noGrp="1"/>
          </p:cNvSpPr>
          <p:nvPr>
            <p:ph type="body" sz="quarter" idx="20"/>
          </p:nvPr>
        </p:nvSpPr>
        <p:spPr/>
        <p:txBody>
          <a:bodyPr/>
          <a:lstStyle/>
          <a:p>
            <a:r>
              <a:rPr kumimoji="1" lang="en-US" altLang="ja-JP" dirty="0" smtClean="0"/>
              <a:t>②AI</a:t>
            </a:r>
            <a:r>
              <a:rPr kumimoji="1" lang="ja-JP" altLang="en-US" dirty="0" smtClean="0"/>
              <a:t>の活用</a:t>
            </a:r>
            <a:endParaRPr lang="en-US" altLang="ja-JP" dirty="0" smtClean="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graphicFrame>
        <p:nvGraphicFramePr>
          <p:cNvPr id="5" name="表 4"/>
          <p:cNvGraphicFramePr>
            <a:graphicFrameLocks noGrp="1"/>
          </p:cNvGraphicFramePr>
          <p:nvPr>
            <p:extLst>
              <p:ext uri="{D42A27DB-BD31-4B8C-83A1-F6EECF244321}">
                <p14:modId xmlns:p14="http://schemas.microsoft.com/office/powerpoint/2010/main" val="1901143607"/>
              </p:ext>
            </p:extLst>
          </p:nvPr>
        </p:nvGraphicFramePr>
        <p:xfrm>
          <a:off x="436657" y="4296754"/>
          <a:ext cx="6490466" cy="1828799"/>
        </p:xfrm>
        <a:graphic>
          <a:graphicData uri="http://schemas.openxmlformats.org/drawingml/2006/table">
            <a:tbl>
              <a:tblPr firstRow="1" bandRow="1">
                <a:tableStyleId>{5C22544A-7EE6-4342-B048-85BDC9FD1C3A}</a:tableStyleId>
              </a:tblPr>
              <a:tblGrid>
                <a:gridCol w="3245233"/>
                <a:gridCol w="3245233"/>
              </a:tblGrid>
              <a:tr h="272006">
                <a:tc>
                  <a:txBody>
                    <a:bodyPr/>
                    <a:lstStyle/>
                    <a:p>
                      <a:pPr algn="ctr"/>
                      <a:r>
                        <a:rPr kumimoji="1" lang="ja-JP" altLang="en-US" sz="1400" dirty="0" smtClean="0"/>
                        <a:t>発見する要素</a:t>
                      </a:r>
                      <a:endParaRPr kumimoji="1" lang="ja-JP" altLang="en-US" sz="1400" dirty="0"/>
                    </a:p>
                  </a:txBody>
                  <a:tcPr/>
                </a:tc>
                <a:tc>
                  <a:txBody>
                    <a:bodyPr/>
                    <a:lstStyle/>
                    <a:p>
                      <a:pPr algn="ctr"/>
                      <a:r>
                        <a:rPr kumimoji="1" lang="ja-JP" altLang="en-US" sz="1400" dirty="0" smtClean="0"/>
                        <a:t>予測精度（平均二乗誤差）</a:t>
                      </a:r>
                      <a:endParaRPr kumimoji="1" lang="ja-JP" altLang="en-US" sz="1400" dirty="0"/>
                    </a:p>
                  </a:txBody>
                  <a:tcPr/>
                </a:tc>
              </a:tr>
              <a:tr h="27200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ja-JP" altLang="en-US" sz="1400" dirty="0" smtClean="0">
                          <a:solidFill>
                            <a:schemeClr val="tx1"/>
                          </a:solidFill>
                        </a:rPr>
                        <a:t>順立装置在庫量</a:t>
                      </a:r>
                      <a:r>
                        <a:rPr lang="en-US" altLang="ja-JP" sz="1400" dirty="0" smtClean="0">
                          <a:solidFill>
                            <a:schemeClr val="tx1"/>
                          </a:solidFill>
                        </a:rPr>
                        <a:t>/</a:t>
                      </a:r>
                      <a:r>
                        <a:rPr lang="ja-JP" altLang="en-US" sz="1400" dirty="0" smtClean="0">
                          <a:solidFill>
                            <a:schemeClr val="tx1"/>
                          </a:solidFill>
                        </a:rPr>
                        <a:t>設計値</a:t>
                      </a:r>
                      <a:r>
                        <a:rPr lang="en-US" altLang="ja-JP" sz="1400" dirty="0" smtClean="0">
                          <a:solidFill>
                            <a:schemeClr val="tx1"/>
                          </a:solidFill>
                        </a:rPr>
                        <a:t>MAX</a:t>
                      </a:r>
                    </a:p>
                  </a:txBody>
                  <a:tcPr/>
                </a:tc>
                <a:tc>
                  <a:txBody>
                    <a:bodyPr/>
                    <a:lstStyle/>
                    <a:p>
                      <a:pPr algn="ctr"/>
                      <a:endParaRPr kumimoji="1" lang="ja-JP" altLang="en-US" sz="1400">
                        <a:solidFill>
                          <a:schemeClr val="tx1"/>
                        </a:solidFill>
                      </a:endParaRPr>
                    </a:p>
                  </a:txBody>
                  <a:tcPr/>
                </a:tc>
              </a:tr>
              <a:tr h="27200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ja-JP" altLang="en-US" sz="1400" dirty="0" smtClean="0">
                          <a:solidFill>
                            <a:schemeClr val="tx1"/>
                          </a:solidFill>
                        </a:rPr>
                        <a:t>順立装置在庫量</a:t>
                      </a:r>
                      <a:r>
                        <a:rPr lang="en-US" altLang="ja-JP" sz="1400" dirty="0" smtClean="0">
                          <a:solidFill>
                            <a:schemeClr val="tx1"/>
                          </a:solidFill>
                        </a:rPr>
                        <a:t>/</a:t>
                      </a:r>
                      <a:r>
                        <a:rPr lang="ja-JP" altLang="en-US" sz="1400" dirty="0" smtClean="0">
                          <a:solidFill>
                            <a:schemeClr val="tx1"/>
                          </a:solidFill>
                        </a:rPr>
                        <a:t>設計値</a:t>
                      </a:r>
                      <a:r>
                        <a:rPr lang="en-US" altLang="ja-JP" sz="1400" dirty="0" smtClean="0">
                          <a:solidFill>
                            <a:schemeClr val="tx1"/>
                          </a:solidFill>
                        </a:rPr>
                        <a:t>MIN</a:t>
                      </a:r>
                    </a:p>
                  </a:txBody>
                  <a:tcPr/>
                </a:tc>
                <a:tc>
                  <a:txBody>
                    <a:bodyPr/>
                    <a:lstStyle/>
                    <a:p>
                      <a:pPr algn="ctr"/>
                      <a:r>
                        <a:rPr kumimoji="1" lang="en-US" altLang="ja-JP" sz="1400" dirty="0" smtClean="0">
                          <a:solidFill>
                            <a:schemeClr val="tx1"/>
                          </a:solidFill>
                        </a:rPr>
                        <a:t>132.6547</a:t>
                      </a:r>
                      <a:endParaRPr kumimoji="1" lang="ja-JP" altLang="en-US" sz="1400" dirty="0">
                        <a:solidFill>
                          <a:schemeClr val="tx1"/>
                        </a:solidFill>
                      </a:endParaRPr>
                    </a:p>
                  </a:txBody>
                  <a:tcPr/>
                </a:tc>
              </a:tr>
              <a:tr h="272006">
                <a:tc>
                  <a:txBody>
                    <a:bodyPr/>
                    <a:lstStyle/>
                    <a:p>
                      <a:pPr algn="ctr"/>
                      <a:r>
                        <a:rPr lang="ja-JP" altLang="en-US" sz="1400" dirty="0" smtClean="0">
                          <a:solidFill>
                            <a:schemeClr val="tx1"/>
                          </a:solidFill>
                        </a:rPr>
                        <a:t>先週からの順立装置在庫量の増加率</a:t>
                      </a:r>
                      <a:endParaRPr kumimoji="1" lang="ja-JP" altLang="en-US" sz="1400" dirty="0">
                        <a:solidFill>
                          <a:schemeClr val="tx1"/>
                        </a:solidFill>
                      </a:endParaRPr>
                    </a:p>
                  </a:txBody>
                  <a:tcPr/>
                </a:tc>
                <a:tc>
                  <a:txBody>
                    <a:bodyPr/>
                    <a:lstStyle/>
                    <a:p>
                      <a:pPr algn="ctr"/>
                      <a:endParaRPr kumimoji="1" lang="ja-JP" altLang="en-US" sz="1400" dirty="0">
                        <a:solidFill>
                          <a:schemeClr val="tx1"/>
                        </a:solidFill>
                      </a:endParaRPr>
                    </a:p>
                  </a:txBody>
                  <a:tcPr/>
                </a:tc>
              </a:tr>
              <a:tr h="29411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ja-JP" altLang="en-US" sz="1400" dirty="0" smtClean="0">
                          <a:solidFill>
                            <a:schemeClr val="tx1"/>
                          </a:solidFill>
                        </a:rPr>
                        <a:t>社内</a:t>
                      </a:r>
                      <a:r>
                        <a:rPr lang="en-US" altLang="ja-JP" sz="1400" dirty="0" smtClean="0">
                          <a:solidFill>
                            <a:schemeClr val="tx1"/>
                          </a:solidFill>
                        </a:rPr>
                        <a:t>LT</a:t>
                      </a:r>
                      <a:r>
                        <a:rPr lang="ja-JP" altLang="en-US" sz="1400" dirty="0" smtClean="0">
                          <a:solidFill>
                            <a:schemeClr val="tx1"/>
                          </a:solidFill>
                        </a:rPr>
                        <a:t>（検収</a:t>
                      </a:r>
                      <a:r>
                        <a:rPr lang="en-US" altLang="ja-JP" sz="1400" dirty="0" smtClean="0">
                          <a:solidFill>
                            <a:schemeClr val="tx1"/>
                          </a:solidFill>
                        </a:rPr>
                        <a:t>〜</a:t>
                      </a:r>
                      <a:r>
                        <a:rPr lang="ja-JP" altLang="en-US" sz="1400" dirty="0" smtClean="0">
                          <a:solidFill>
                            <a:schemeClr val="tx1"/>
                          </a:solidFill>
                        </a:rPr>
                        <a:t>回収</a:t>
                      </a:r>
                      <a:r>
                        <a:rPr lang="en-US" altLang="ja-JP" sz="1400" dirty="0" smtClean="0">
                          <a:solidFill>
                            <a:schemeClr val="tx1"/>
                          </a:solidFill>
                        </a:rPr>
                        <a:t>LT</a:t>
                      </a:r>
                      <a:r>
                        <a:rPr lang="ja-JP" altLang="en-US" sz="1400" dirty="0" smtClean="0">
                          <a:solidFill>
                            <a:schemeClr val="tx1"/>
                          </a:solidFill>
                        </a:rPr>
                        <a:t>）</a:t>
                      </a:r>
                      <a:r>
                        <a:rPr lang="en-US" altLang="ja-JP" sz="1400" dirty="0" smtClean="0">
                          <a:solidFill>
                            <a:schemeClr val="tx1"/>
                          </a:solidFill>
                        </a:rPr>
                        <a:t>/</a:t>
                      </a:r>
                      <a:r>
                        <a:rPr lang="ja-JP" altLang="en-US" sz="1400" dirty="0" smtClean="0">
                          <a:solidFill>
                            <a:schemeClr val="tx1"/>
                          </a:solidFill>
                        </a:rPr>
                        <a:t>設計値</a:t>
                      </a:r>
                      <a:endParaRPr lang="en-US" altLang="ja-JP" sz="1400" dirty="0" smtClean="0">
                        <a:solidFill>
                          <a:schemeClr val="tx1"/>
                        </a:solidFill>
                      </a:endParaRPr>
                    </a:p>
                  </a:txBody>
                  <a:tcPr/>
                </a:tc>
                <a:tc>
                  <a:txBody>
                    <a:bodyPr/>
                    <a:lstStyle/>
                    <a:p>
                      <a:pPr algn="ctr"/>
                      <a:endParaRPr kumimoji="1" lang="ja-JP" altLang="en-US" sz="1400" dirty="0">
                        <a:solidFill>
                          <a:schemeClr val="tx1"/>
                        </a:solidFill>
                      </a:endParaRPr>
                    </a:p>
                  </a:txBody>
                  <a:tcPr/>
                </a:tc>
              </a:tr>
              <a:tr h="27200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ja-JP" altLang="en-US" sz="1400" dirty="0" smtClean="0">
                          <a:solidFill>
                            <a:schemeClr val="tx1"/>
                          </a:solidFill>
                        </a:rPr>
                        <a:t>先週からの社内</a:t>
                      </a:r>
                      <a:r>
                        <a:rPr lang="en-US" altLang="ja-JP" sz="1400" dirty="0" smtClean="0">
                          <a:solidFill>
                            <a:schemeClr val="tx1"/>
                          </a:solidFill>
                        </a:rPr>
                        <a:t>LT</a:t>
                      </a:r>
                      <a:r>
                        <a:rPr lang="ja-JP" altLang="en-US" sz="1400" dirty="0" smtClean="0">
                          <a:solidFill>
                            <a:schemeClr val="tx1"/>
                          </a:solidFill>
                        </a:rPr>
                        <a:t>の増加率</a:t>
                      </a:r>
                      <a:endParaRPr lang="en-US" altLang="ja-JP" sz="1400" dirty="0" smtClean="0">
                        <a:solidFill>
                          <a:schemeClr val="tx1"/>
                        </a:solidFill>
                      </a:endParaRPr>
                    </a:p>
                  </a:txBody>
                  <a:tcPr/>
                </a:tc>
                <a:tc>
                  <a:txBody>
                    <a:bodyPr/>
                    <a:lstStyle/>
                    <a:p>
                      <a:pPr algn="ctr"/>
                      <a:endParaRPr kumimoji="1" lang="ja-JP" altLang="en-US" sz="1400" dirty="0">
                        <a:solidFill>
                          <a:schemeClr val="tx1"/>
                        </a:solidFill>
                      </a:endParaRPr>
                    </a:p>
                  </a:txBody>
                  <a:tcPr/>
                </a:tc>
              </a:tr>
            </a:tbl>
          </a:graphicData>
        </a:graphic>
      </p:graphicFrame>
    </p:spTree>
    <p:extLst>
      <p:ext uri="{BB962C8B-B14F-4D97-AF65-F5344CB8AC3E}">
        <p14:creationId xmlns:p14="http://schemas.microsoft.com/office/powerpoint/2010/main" val="8801844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a:p>
        </p:txBody>
      </p:sp>
      <p:sp>
        <p:nvSpPr>
          <p:cNvPr id="3" name="テキスト プレースホルダー 2"/>
          <p:cNvSpPr>
            <a:spLocks noGrp="1"/>
          </p:cNvSpPr>
          <p:nvPr>
            <p:ph type="body" sz="quarter" idx="20"/>
          </p:nvPr>
        </p:nvSpPr>
        <p:spPr/>
        <p:txBody>
          <a:bodyPr/>
          <a:lstStyle/>
          <a:p>
            <a:r>
              <a:rPr kumimoji="1" lang="ja-JP" altLang="en-US" dirty="0" smtClean="0"/>
              <a:t>データ準備</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20日 </a:t>
            </a:fld>
            <a:endParaRPr lang="en-US" dirty="0"/>
          </a:p>
        </p:txBody>
      </p:sp>
      <p:graphicFrame>
        <p:nvGraphicFramePr>
          <p:cNvPr id="5" name="表 4"/>
          <p:cNvGraphicFramePr>
            <a:graphicFrameLocks noGrp="1"/>
          </p:cNvGraphicFramePr>
          <p:nvPr>
            <p:extLst>
              <p:ext uri="{D42A27DB-BD31-4B8C-83A1-F6EECF244321}">
                <p14:modId xmlns:p14="http://schemas.microsoft.com/office/powerpoint/2010/main" val="3261204755"/>
              </p:ext>
            </p:extLst>
          </p:nvPr>
        </p:nvGraphicFramePr>
        <p:xfrm>
          <a:off x="434169" y="787939"/>
          <a:ext cx="11351545" cy="4251959"/>
        </p:xfrm>
        <a:graphic>
          <a:graphicData uri="http://schemas.openxmlformats.org/drawingml/2006/table">
            <a:tbl>
              <a:tblPr firstRow="1" bandRow="1">
                <a:tableStyleId>{5C22544A-7EE6-4342-B048-85BDC9FD1C3A}</a:tableStyleId>
              </a:tblPr>
              <a:tblGrid>
                <a:gridCol w="2709333"/>
                <a:gridCol w="2709333"/>
                <a:gridCol w="5932879"/>
              </a:tblGrid>
              <a:tr h="370840">
                <a:tc>
                  <a:txBody>
                    <a:bodyPr/>
                    <a:lstStyle/>
                    <a:p>
                      <a:endParaRPr kumimoji="1" lang="ja-JP" altLang="en-US" dirty="0"/>
                    </a:p>
                  </a:txBody>
                  <a:tcPr/>
                </a:tc>
                <a:tc>
                  <a:txBody>
                    <a:bodyPr/>
                    <a:lstStyle/>
                    <a:p>
                      <a:r>
                        <a:rPr kumimoji="1" lang="ja-JP" altLang="en-US" dirty="0" smtClean="0"/>
                        <a:t>元データのありか</a:t>
                      </a:r>
                      <a:endParaRPr kumimoji="1" lang="ja-JP" altLang="en-US" dirty="0"/>
                    </a:p>
                  </a:txBody>
                  <a:tcPr/>
                </a:tc>
                <a:tc>
                  <a:txBody>
                    <a:bodyPr/>
                    <a:lstStyle/>
                    <a:p>
                      <a:r>
                        <a:rPr kumimoji="1" lang="ja-JP" altLang="en-US" dirty="0" smtClean="0"/>
                        <a:t>データの作り方</a:t>
                      </a:r>
                      <a:endParaRPr kumimoji="1" lang="ja-JP" altLang="en-US" dirty="0"/>
                    </a:p>
                  </a:txBody>
                  <a:tcPr/>
                </a:tc>
              </a:tr>
              <a:tr h="370840">
                <a:tc>
                  <a:txBody>
                    <a:bodyPr/>
                    <a:lstStyle/>
                    <a:p>
                      <a:r>
                        <a:rPr kumimoji="1" lang="ja-JP" altLang="en-US" dirty="0" smtClean="0"/>
                        <a:t>印刷検収</a:t>
                      </a:r>
                      <a:r>
                        <a:rPr kumimoji="1" lang="en-US" altLang="ja-JP" dirty="0" smtClean="0"/>
                        <a:t>LT/</a:t>
                      </a:r>
                      <a:r>
                        <a:rPr kumimoji="1" lang="ja-JP" altLang="en-US" dirty="0" smtClean="0"/>
                        <a:t>検収入庫</a:t>
                      </a:r>
                      <a:r>
                        <a:rPr kumimoji="1" lang="en-US" altLang="ja-JP" dirty="0" smtClean="0"/>
                        <a:t>LT/</a:t>
                      </a:r>
                      <a:r>
                        <a:rPr kumimoji="1" lang="ja-JP" altLang="en-US" dirty="0" smtClean="0"/>
                        <a:t>入庫出庫</a:t>
                      </a:r>
                      <a:r>
                        <a:rPr kumimoji="1" lang="en-US" altLang="ja-JP" dirty="0" smtClean="0"/>
                        <a:t>LT/</a:t>
                      </a:r>
                      <a:r>
                        <a:rPr kumimoji="1" lang="ja-JP" altLang="en-US" dirty="0" smtClean="0"/>
                        <a:t>出庫回収</a:t>
                      </a:r>
                      <a:r>
                        <a:rPr kumimoji="1" lang="en-US" altLang="ja-JP" dirty="0" smtClean="0"/>
                        <a:t>LT/</a:t>
                      </a:r>
                      <a:r>
                        <a:rPr kumimoji="1" lang="ja-JP" altLang="en-US" dirty="0" smtClean="0"/>
                        <a:t>社内</a:t>
                      </a:r>
                      <a:r>
                        <a:rPr kumimoji="1" lang="en-US" altLang="ja-JP" dirty="0" smtClean="0"/>
                        <a:t>LT</a:t>
                      </a:r>
                      <a:r>
                        <a:rPr kumimoji="1" lang="ja-JP" altLang="en-US" dirty="0" smtClean="0"/>
                        <a:t>（検収回収</a:t>
                      </a:r>
                      <a:r>
                        <a:rPr kumimoji="1" lang="en-US" altLang="ja-JP" dirty="0" smtClean="0"/>
                        <a:t>LT</a:t>
                      </a:r>
                      <a:r>
                        <a:rPr kumimoji="1" lang="ja-JP" altLang="en-US" dirty="0" smtClean="0"/>
                        <a:t>）</a:t>
                      </a:r>
                      <a:endParaRPr kumimoji="1" lang="ja-JP" altLang="en-US" dirty="0"/>
                    </a:p>
                  </a:txBody>
                  <a:tcPr/>
                </a:tc>
                <a:tc>
                  <a:txBody>
                    <a:bodyPr/>
                    <a:lstStyle/>
                    <a:p>
                      <a:r>
                        <a:rPr kumimoji="1" lang="ja-JP" altLang="en-US" dirty="0" smtClean="0"/>
                        <a:t>所在管理</a:t>
                      </a:r>
                      <a:r>
                        <a:rPr kumimoji="1" lang="en-US" altLang="ja-JP" dirty="0" smtClean="0"/>
                        <a:t>MB</a:t>
                      </a:r>
                      <a:endParaRPr kumimoji="1" lang="ja-JP" altLang="en-US" dirty="0"/>
                    </a:p>
                  </a:txBody>
                  <a:tcPr/>
                </a:tc>
                <a:tc>
                  <a:txBody>
                    <a:bodyPr/>
                    <a:lstStyle/>
                    <a:p>
                      <a:r>
                        <a:rPr kumimoji="1" lang="ja-JP" altLang="en-US" dirty="0" smtClean="0"/>
                        <a:t>回収月が</a:t>
                      </a:r>
                      <a:r>
                        <a:rPr kumimoji="1" lang="en-US" altLang="ja-JP" dirty="0" smtClean="0"/>
                        <a:t>9</a:t>
                      </a:r>
                      <a:r>
                        <a:rPr kumimoji="1" lang="ja-JP" altLang="en-US" dirty="0" smtClean="0"/>
                        <a:t>月のもので、印刷検収入庫出庫回収の各タイムスタンプが押されているかんばんから算出</a:t>
                      </a:r>
                      <a:endParaRPr kumimoji="1" lang="ja-JP" altLang="en-US" dirty="0"/>
                    </a:p>
                  </a:txBody>
                  <a:tcPr/>
                </a:tc>
              </a:tr>
              <a:tr h="370840">
                <a:tc>
                  <a:txBody>
                    <a:bodyPr/>
                    <a:lstStyle/>
                    <a:p>
                      <a:r>
                        <a:rPr kumimoji="1" lang="ja-JP" altLang="en-US" dirty="0" smtClean="0"/>
                        <a:t>収容数</a:t>
                      </a:r>
                      <a:endParaRPr kumimoji="1" lang="ja-JP"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所在管理</a:t>
                      </a:r>
                      <a:r>
                        <a:rPr kumimoji="1" lang="en-US" altLang="ja-JP" dirty="0" smtClean="0"/>
                        <a:t>MB</a:t>
                      </a:r>
                      <a:endParaRPr kumimoji="1" lang="ja-JP" altLang="en-US" dirty="0" smtClean="0"/>
                    </a:p>
                  </a:txBody>
                  <a:tcPr/>
                </a:tc>
                <a:tc>
                  <a:txBody>
                    <a:bodyPr/>
                    <a:lstStyle/>
                    <a:p>
                      <a:endParaRPr kumimoji="1" lang="ja-JP" altLang="en-US" dirty="0"/>
                    </a:p>
                  </a:txBody>
                  <a:tcPr/>
                </a:tc>
              </a:tr>
              <a:tr h="370840">
                <a:tc>
                  <a:txBody>
                    <a:bodyPr/>
                    <a:lstStyle/>
                    <a:p>
                      <a:r>
                        <a:rPr kumimoji="1" lang="ja-JP" altLang="en-US" dirty="0" smtClean="0"/>
                        <a:t>仕入先名</a:t>
                      </a:r>
                      <a:endParaRPr kumimoji="1" lang="ja-JP"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所在管理</a:t>
                      </a:r>
                      <a:r>
                        <a:rPr kumimoji="1" lang="en-US" altLang="ja-JP" dirty="0" smtClean="0"/>
                        <a:t>MB</a:t>
                      </a:r>
                      <a:endParaRPr kumimoji="1" lang="ja-JP" altLang="en-US" dirty="0" smtClean="0"/>
                    </a:p>
                  </a:txBody>
                  <a:tcPr/>
                </a:tc>
                <a:tc>
                  <a:txBody>
                    <a:bodyPr/>
                    <a:lstStyle/>
                    <a:p>
                      <a:endParaRPr kumimoji="1" lang="ja-JP" altLang="en-US" dirty="0"/>
                    </a:p>
                  </a:txBody>
                  <a:tcPr/>
                </a:tc>
              </a:tr>
              <a:tr h="370840">
                <a:tc>
                  <a:txBody>
                    <a:bodyPr/>
                    <a:lstStyle/>
                    <a:p>
                      <a:r>
                        <a:rPr kumimoji="1" lang="ja-JP" altLang="en-US" dirty="0" smtClean="0"/>
                        <a:t>在庫数</a:t>
                      </a:r>
                      <a:r>
                        <a:rPr kumimoji="1" lang="en-US" altLang="ja-JP" dirty="0" smtClean="0"/>
                        <a:t>/</a:t>
                      </a:r>
                      <a:r>
                        <a:rPr kumimoji="1" lang="ja-JP" altLang="en-US" dirty="0" smtClean="0"/>
                        <a:t>入庫数</a:t>
                      </a:r>
                      <a:r>
                        <a:rPr kumimoji="1" lang="en-US" altLang="ja-JP" dirty="0" smtClean="0"/>
                        <a:t>/</a:t>
                      </a:r>
                      <a:r>
                        <a:rPr kumimoji="1" lang="ja-JP" altLang="en-US" dirty="0" smtClean="0"/>
                        <a:t>出庫数</a:t>
                      </a:r>
                      <a:endParaRPr kumimoji="1" lang="ja-JP"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在庫推移</a:t>
                      </a:r>
                      <a:r>
                        <a:rPr kumimoji="1" lang="en-US" altLang="ja-JP" dirty="0" smtClean="0"/>
                        <a:t>MB</a:t>
                      </a:r>
                      <a:endParaRPr kumimoji="1" lang="ja-JP" altLang="en-US" dirty="0" smtClean="0"/>
                    </a:p>
                  </a:txBody>
                  <a:tcPr/>
                </a:tc>
                <a:tc>
                  <a:txBody>
                    <a:bodyPr/>
                    <a:lstStyle/>
                    <a:p>
                      <a:endParaRPr kumimoji="1" lang="ja-JP" altLang="en-US" dirty="0"/>
                    </a:p>
                  </a:txBody>
                  <a:tcPr/>
                </a:tc>
              </a:tr>
              <a:tr h="370840">
                <a:tc>
                  <a:txBody>
                    <a:bodyPr/>
                    <a:lstStyle/>
                    <a:p>
                      <a:r>
                        <a:rPr kumimoji="1" lang="ja-JP" altLang="en-US" dirty="0" smtClean="0"/>
                        <a:t>納入ｻｲｸﾙ間隔</a:t>
                      </a:r>
                      <a:r>
                        <a:rPr kumimoji="1" lang="en-US" altLang="ja-JP" dirty="0" smtClean="0"/>
                        <a:t>/</a:t>
                      </a:r>
                      <a:r>
                        <a:rPr kumimoji="1" lang="ja-JP" altLang="en-US" dirty="0" smtClean="0"/>
                        <a:t>回数</a:t>
                      </a:r>
                      <a:r>
                        <a:rPr kumimoji="1" lang="en-US" altLang="ja-JP" dirty="0" smtClean="0"/>
                        <a:t>/</a:t>
                      </a:r>
                      <a:r>
                        <a:rPr kumimoji="1" lang="ja-JP" altLang="en-US" dirty="0" smtClean="0"/>
                        <a:t>遅れ</a:t>
                      </a:r>
                      <a:endParaRPr kumimoji="1" lang="ja-JP" altLang="en-US" dirty="0"/>
                    </a:p>
                  </a:txBody>
                  <a:tcPr/>
                </a:tc>
                <a:tc>
                  <a:txBody>
                    <a:bodyPr/>
                    <a:lstStyle/>
                    <a:p>
                      <a:r>
                        <a:rPr kumimoji="1" lang="ja-JP" altLang="en-US" dirty="0" smtClean="0"/>
                        <a:t>手配運用情報</a:t>
                      </a:r>
                      <a:endParaRPr kumimoji="1" lang="ja-JP" altLang="en-US" dirty="0"/>
                    </a:p>
                  </a:txBody>
                  <a:tcPr/>
                </a:tc>
                <a:tc>
                  <a:txBody>
                    <a:bodyPr/>
                    <a:lstStyle/>
                    <a:p>
                      <a:endParaRPr kumimoji="1" lang="ja-JP" altLang="en-US" dirty="0"/>
                    </a:p>
                  </a:txBody>
                  <a:tcPr/>
                </a:tc>
              </a:tr>
              <a:tr h="370840">
                <a:tc>
                  <a:txBody>
                    <a:bodyPr/>
                    <a:lstStyle/>
                    <a:p>
                      <a:r>
                        <a:rPr kumimoji="1" lang="ja-JP" altLang="en-US" dirty="0" smtClean="0"/>
                        <a:t>基準在庫日数</a:t>
                      </a:r>
                      <a:endParaRPr kumimoji="1" lang="en-US" altLang="ja-JP"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手配運用情報</a:t>
                      </a:r>
                    </a:p>
                  </a:txBody>
                  <a:tcPr/>
                </a:tc>
                <a:tc>
                  <a:txBody>
                    <a:bodyPr/>
                    <a:lstStyle/>
                    <a:p>
                      <a:endParaRPr kumimoji="1" lang="ja-JP" altLang="en-US" dirty="0"/>
                    </a:p>
                  </a:txBody>
                  <a:tcPr/>
                </a:tc>
              </a:tr>
              <a:tr h="370840">
                <a:tc>
                  <a:txBody>
                    <a:bodyPr/>
                    <a:lstStyle/>
                    <a:p>
                      <a:r>
                        <a:rPr kumimoji="1" lang="ja-JP" altLang="en-US" dirty="0" smtClean="0"/>
                        <a:t>日量数</a:t>
                      </a:r>
                      <a:endParaRPr kumimoji="1" lang="en-US" altLang="ja-JP"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手配数</a:t>
                      </a:r>
                    </a:p>
                  </a:txBody>
                  <a:tcPr/>
                </a:tc>
                <a:tc>
                  <a:txBody>
                    <a:bodyPr/>
                    <a:lstStyle/>
                    <a:p>
                      <a:endParaRPr kumimoji="1" lang="ja-JP" altLang="en-US" dirty="0"/>
                    </a:p>
                  </a:txBody>
                  <a:tcPr/>
                </a:tc>
              </a:tr>
              <a:tr h="370840">
                <a:tc>
                  <a:txBody>
                    <a:bodyPr/>
                    <a:lstStyle/>
                    <a:p>
                      <a:r>
                        <a:rPr kumimoji="1" lang="ja-JP" altLang="en-US" dirty="0" smtClean="0"/>
                        <a:t>基準在庫枚数</a:t>
                      </a:r>
                      <a:endParaRPr kumimoji="1" lang="en-US" altLang="ja-JP"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手配数</a:t>
                      </a:r>
                    </a:p>
                  </a:txBody>
                  <a:tcPr/>
                </a:tc>
                <a:tc>
                  <a:txBody>
                    <a:bodyPr/>
                    <a:lstStyle/>
                    <a:p>
                      <a:endParaRPr kumimoji="1" lang="ja-JP" altLang="en-US" dirty="0"/>
                    </a:p>
                  </a:txBody>
                  <a:tcPr/>
                </a:tc>
              </a:tr>
              <a:tr h="370840">
                <a:tc>
                  <a:txBody>
                    <a:bodyPr/>
                    <a:lstStyle/>
                    <a:p>
                      <a:r>
                        <a:rPr kumimoji="1" lang="ja-JP" altLang="en-US" dirty="0" smtClean="0"/>
                        <a:t>不等ピッチ</a:t>
                      </a:r>
                      <a:endParaRPr kumimoji="1" lang="en-US" altLang="ja-JP"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kumimoji="1" lang="ja-JP" altLang="en-US" dirty="0" smtClean="0"/>
                    </a:p>
                  </a:txBody>
                  <a:tcPr/>
                </a:tc>
                <a:tc>
                  <a:txBody>
                    <a:bodyPr/>
                    <a:lstStyle/>
                    <a:p>
                      <a:r>
                        <a:rPr kumimoji="1" lang="ja-JP" altLang="en-US" dirty="0" smtClean="0"/>
                        <a:t>不等ピッチ係数より算出</a:t>
                      </a:r>
                      <a:endParaRPr kumimoji="1" lang="ja-JP" altLang="en-US" dirty="0"/>
                    </a:p>
                  </a:txBody>
                  <a:tcPr/>
                </a:tc>
              </a:tr>
            </a:tbl>
          </a:graphicData>
        </a:graphic>
      </p:graphicFrame>
    </p:spTree>
    <p:extLst>
      <p:ext uri="{BB962C8B-B14F-4D97-AF65-F5344CB8AC3E}">
        <p14:creationId xmlns:p14="http://schemas.microsoft.com/office/powerpoint/2010/main" val="15006666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dirty="0"/>
          </a:p>
        </p:txBody>
      </p:sp>
      <p:sp>
        <p:nvSpPr>
          <p:cNvPr id="3" name="テキスト プレースホルダー 2"/>
          <p:cNvSpPr>
            <a:spLocks noGrp="1"/>
          </p:cNvSpPr>
          <p:nvPr>
            <p:ph type="body" sz="quarter" idx="20"/>
          </p:nvPr>
        </p:nvSpPr>
        <p:spPr/>
        <p:txBody>
          <a:bodyPr/>
          <a:lstStyle/>
          <a:p>
            <a:endParaRPr kumimoji="1" lang="ja-JP" altLang="en-US"/>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20日 </a:t>
            </a:fld>
            <a:endParaRPr lang="en-US" dirty="0"/>
          </a:p>
        </p:txBody>
      </p:sp>
      <p:sp>
        <p:nvSpPr>
          <p:cNvPr id="5" name="正方形/長方形 4"/>
          <p:cNvSpPr/>
          <p:nvPr/>
        </p:nvSpPr>
        <p:spPr>
          <a:xfrm>
            <a:off x="7213600" y="2387600"/>
            <a:ext cx="914400" cy="29210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smtClean="0"/>
              <a:t>条件</a:t>
            </a:r>
            <a:endParaRPr kumimoji="1" lang="ja-JP" altLang="en-US" sz="1400" dirty="0"/>
          </a:p>
        </p:txBody>
      </p:sp>
      <p:sp>
        <p:nvSpPr>
          <p:cNvPr id="6" name="円/楕円 5"/>
          <p:cNvSpPr/>
          <p:nvPr/>
        </p:nvSpPr>
        <p:spPr>
          <a:xfrm>
            <a:off x="6819900" y="29083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 name="円/楕円 6"/>
          <p:cNvSpPr/>
          <p:nvPr/>
        </p:nvSpPr>
        <p:spPr>
          <a:xfrm>
            <a:off x="7759700" y="29083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8" name="直線矢印コネクタ 7"/>
          <p:cNvCxnSpPr>
            <a:stCxn id="5" idx="2"/>
            <a:endCxn id="6" idx="0"/>
          </p:cNvCxnSpPr>
          <p:nvPr/>
        </p:nvCxnSpPr>
        <p:spPr>
          <a:xfrm flipH="1">
            <a:off x="7219950" y="2679700"/>
            <a:ext cx="4508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9" name="直線矢印コネクタ 8"/>
          <p:cNvCxnSpPr>
            <a:stCxn id="5" idx="2"/>
            <a:endCxn id="7" idx="0"/>
          </p:cNvCxnSpPr>
          <p:nvPr/>
        </p:nvCxnSpPr>
        <p:spPr>
          <a:xfrm>
            <a:off x="7670800" y="2679700"/>
            <a:ext cx="4889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10" name="テキスト ボックス 9"/>
          <p:cNvSpPr txBox="1"/>
          <p:nvPr/>
        </p:nvSpPr>
        <p:spPr>
          <a:xfrm>
            <a:off x="6794500" y="2641600"/>
            <a:ext cx="492593" cy="276999"/>
          </a:xfrm>
          <a:prstGeom prst="rect">
            <a:avLst/>
          </a:prstGeom>
          <a:noFill/>
        </p:spPr>
        <p:txBody>
          <a:bodyPr wrap="none" rtlCol="0">
            <a:spAutoFit/>
          </a:bodyPr>
          <a:lstStyle/>
          <a:p>
            <a:r>
              <a:rPr kumimoji="1" lang="en-US" altLang="ja-JP" sz="1200" dirty="0" smtClean="0"/>
              <a:t>YES</a:t>
            </a:r>
            <a:endParaRPr kumimoji="1" lang="ja-JP" altLang="en-US" sz="1200" dirty="0"/>
          </a:p>
        </p:txBody>
      </p:sp>
      <p:sp>
        <p:nvSpPr>
          <p:cNvPr id="11" name="テキスト ボックス 10"/>
          <p:cNvSpPr txBox="1"/>
          <p:nvPr/>
        </p:nvSpPr>
        <p:spPr>
          <a:xfrm>
            <a:off x="8102600" y="2641600"/>
            <a:ext cx="415498" cy="276999"/>
          </a:xfrm>
          <a:prstGeom prst="rect">
            <a:avLst/>
          </a:prstGeom>
          <a:noFill/>
        </p:spPr>
        <p:txBody>
          <a:bodyPr wrap="none" rtlCol="0">
            <a:spAutoFit/>
          </a:bodyPr>
          <a:lstStyle/>
          <a:p>
            <a:r>
              <a:rPr lang="en-US" altLang="ja-JP" sz="1200" dirty="0" smtClean="0"/>
              <a:t>NO</a:t>
            </a:r>
            <a:endParaRPr kumimoji="1" lang="ja-JP" altLang="en-US" sz="1200" dirty="0"/>
          </a:p>
        </p:txBody>
      </p:sp>
      <p:sp>
        <p:nvSpPr>
          <p:cNvPr id="12" name="正方形/長方形 11"/>
          <p:cNvSpPr/>
          <p:nvPr/>
        </p:nvSpPr>
        <p:spPr>
          <a:xfrm>
            <a:off x="6286500" y="3467100"/>
            <a:ext cx="914400" cy="29210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smtClean="0"/>
              <a:t>条件</a:t>
            </a:r>
            <a:endParaRPr kumimoji="1" lang="ja-JP" altLang="en-US" sz="1400" dirty="0"/>
          </a:p>
        </p:txBody>
      </p:sp>
      <p:sp>
        <p:nvSpPr>
          <p:cNvPr id="13" name="円/楕円 12"/>
          <p:cNvSpPr/>
          <p:nvPr/>
        </p:nvSpPr>
        <p:spPr>
          <a:xfrm>
            <a:off x="5892800" y="39878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円/楕円 13"/>
          <p:cNvSpPr/>
          <p:nvPr/>
        </p:nvSpPr>
        <p:spPr>
          <a:xfrm>
            <a:off x="6832600" y="39878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15" name="直線矢印コネクタ 14"/>
          <p:cNvCxnSpPr>
            <a:stCxn id="12" idx="2"/>
            <a:endCxn id="13" idx="0"/>
          </p:cNvCxnSpPr>
          <p:nvPr/>
        </p:nvCxnSpPr>
        <p:spPr>
          <a:xfrm flipH="1">
            <a:off x="6292850" y="3759200"/>
            <a:ext cx="4508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16" name="直線矢印コネクタ 15"/>
          <p:cNvCxnSpPr>
            <a:stCxn id="12" idx="2"/>
            <a:endCxn id="14" idx="0"/>
          </p:cNvCxnSpPr>
          <p:nvPr/>
        </p:nvCxnSpPr>
        <p:spPr>
          <a:xfrm>
            <a:off x="6743700" y="3759200"/>
            <a:ext cx="4889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17" name="テキスト ボックス 16"/>
          <p:cNvSpPr txBox="1"/>
          <p:nvPr/>
        </p:nvSpPr>
        <p:spPr>
          <a:xfrm>
            <a:off x="5867400" y="3721100"/>
            <a:ext cx="492593" cy="276999"/>
          </a:xfrm>
          <a:prstGeom prst="rect">
            <a:avLst/>
          </a:prstGeom>
          <a:noFill/>
        </p:spPr>
        <p:txBody>
          <a:bodyPr wrap="none" rtlCol="0">
            <a:spAutoFit/>
          </a:bodyPr>
          <a:lstStyle/>
          <a:p>
            <a:r>
              <a:rPr kumimoji="1" lang="en-US" altLang="ja-JP" sz="1200" dirty="0" smtClean="0"/>
              <a:t>YES</a:t>
            </a:r>
            <a:endParaRPr kumimoji="1" lang="ja-JP" altLang="en-US" sz="1200" dirty="0"/>
          </a:p>
        </p:txBody>
      </p:sp>
      <p:sp>
        <p:nvSpPr>
          <p:cNvPr id="18" name="テキスト ボックス 17"/>
          <p:cNvSpPr txBox="1"/>
          <p:nvPr/>
        </p:nvSpPr>
        <p:spPr>
          <a:xfrm>
            <a:off x="7175500" y="3721100"/>
            <a:ext cx="415498" cy="276999"/>
          </a:xfrm>
          <a:prstGeom prst="rect">
            <a:avLst/>
          </a:prstGeom>
          <a:noFill/>
        </p:spPr>
        <p:txBody>
          <a:bodyPr wrap="none" rtlCol="0">
            <a:spAutoFit/>
          </a:bodyPr>
          <a:lstStyle/>
          <a:p>
            <a:r>
              <a:rPr lang="en-US" altLang="ja-JP" sz="1200" dirty="0" smtClean="0"/>
              <a:t>NO</a:t>
            </a:r>
            <a:endParaRPr kumimoji="1" lang="ja-JP" altLang="en-US" sz="1200" dirty="0"/>
          </a:p>
        </p:txBody>
      </p:sp>
      <p:sp>
        <p:nvSpPr>
          <p:cNvPr id="19" name="正方形/長方形 18"/>
          <p:cNvSpPr/>
          <p:nvPr/>
        </p:nvSpPr>
        <p:spPr>
          <a:xfrm>
            <a:off x="8178800" y="3467100"/>
            <a:ext cx="914400" cy="29210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smtClean="0"/>
              <a:t>条件</a:t>
            </a:r>
            <a:endParaRPr kumimoji="1" lang="ja-JP" altLang="en-US" sz="1400" dirty="0"/>
          </a:p>
        </p:txBody>
      </p:sp>
      <p:sp>
        <p:nvSpPr>
          <p:cNvPr id="20" name="円/楕円 19"/>
          <p:cNvSpPr/>
          <p:nvPr/>
        </p:nvSpPr>
        <p:spPr>
          <a:xfrm>
            <a:off x="7785100" y="39878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1" name="円/楕円 20"/>
          <p:cNvSpPr/>
          <p:nvPr/>
        </p:nvSpPr>
        <p:spPr>
          <a:xfrm>
            <a:off x="8724900" y="39878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22" name="直線矢印コネクタ 21"/>
          <p:cNvCxnSpPr>
            <a:stCxn id="19" idx="2"/>
            <a:endCxn id="20" idx="0"/>
          </p:cNvCxnSpPr>
          <p:nvPr/>
        </p:nvCxnSpPr>
        <p:spPr>
          <a:xfrm flipH="1">
            <a:off x="8185150" y="3759200"/>
            <a:ext cx="4508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23" name="直線矢印コネクタ 22"/>
          <p:cNvCxnSpPr>
            <a:stCxn id="19" idx="2"/>
            <a:endCxn id="21" idx="0"/>
          </p:cNvCxnSpPr>
          <p:nvPr/>
        </p:nvCxnSpPr>
        <p:spPr>
          <a:xfrm>
            <a:off x="8636000" y="3759200"/>
            <a:ext cx="4889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24" name="テキスト ボックス 23"/>
          <p:cNvSpPr txBox="1"/>
          <p:nvPr/>
        </p:nvSpPr>
        <p:spPr>
          <a:xfrm>
            <a:off x="7759700" y="3721100"/>
            <a:ext cx="492593" cy="276999"/>
          </a:xfrm>
          <a:prstGeom prst="rect">
            <a:avLst/>
          </a:prstGeom>
          <a:noFill/>
        </p:spPr>
        <p:txBody>
          <a:bodyPr wrap="none" rtlCol="0">
            <a:spAutoFit/>
          </a:bodyPr>
          <a:lstStyle/>
          <a:p>
            <a:r>
              <a:rPr kumimoji="1" lang="en-US" altLang="ja-JP" sz="1200" dirty="0" smtClean="0"/>
              <a:t>YES</a:t>
            </a:r>
            <a:endParaRPr kumimoji="1" lang="ja-JP" altLang="en-US" sz="1200" dirty="0"/>
          </a:p>
        </p:txBody>
      </p:sp>
      <p:sp>
        <p:nvSpPr>
          <p:cNvPr id="25" name="テキスト ボックス 24"/>
          <p:cNvSpPr txBox="1"/>
          <p:nvPr/>
        </p:nvSpPr>
        <p:spPr>
          <a:xfrm>
            <a:off x="9067800" y="3721100"/>
            <a:ext cx="415498" cy="276999"/>
          </a:xfrm>
          <a:prstGeom prst="rect">
            <a:avLst/>
          </a:prstGeom>
          <a:noFill/>
        </p:spPr>
        <p:txBody>
          <a:bodyPr wrap="none" rtlCol="0">
            <a:spAutoFit/>
          </a:bodyPr>
          <a:lstStyle/>
          <a:p>
            <a:r>
              <a:rPr lang="en-US" altLang="ja-JP" sz="1200" dirty="0" smtClean="0"/>
              <a:t>NO</a:t>
            </a:r>
            <a:endParaRPr kumimoji="1" lang="ja-JP" altLang="en-US" sz="1200" dirty="0"/>
          </a:p>
        </p:txBody>
      </p:sp>
      <p:cxnSp>
        <p:nvCxnSpPr>
          <p:cNvPr id="26" name="直線矢印コネクタ 25"/>
          <p:cNvCxnSpPr>
            <a:stCxn id="6" idx="4"/>
            <a:endCxn id="12" idx="0"/>
          </p:cNvCxnSpPr>
          <p:nvPr/>
        </p:nvCxnSpPr>
        <p:spPr>
          <a:xfrm flipH="1">
            <a:off x="6743700" y="3289300"/>
            <a:ext cx="476250" cy="1778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27" name="直線矢印コネクタ 26"/>
          <p:cNvCxnSpPr>
            <a:stCxn id="7" idx="4"/>
            <a:endCxn id="19" idx="0"/>
          </p:cNvCxnSpPr>
          <p:nvPr/>
        </p:nvCxnSpPr>
        <p:spPr>
          <a:xfrm>
            <a:off x="8159750" y="3289300"/>
            <a:ext cx="476250" cy="1778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graphicFrame>
        <p:nvGraphicFramePr>
          <p:cNvPr id="28" name="表 27"/>
          <p:cNvGraphicFramePr>
            <a:graphicFrameLocks noGrp="1"/>
          </p:cNvGraphicFramePr>
          <p:nvPr>
            <p:extLst>
              <p:ext uri="{D42A27DB-BD31-4B8C-83A1-F6EECF244321}">
                <p14:modId xmlns:p14="http://schemas.microsoft.com/office/powerpoint/2010/main" val="2457105938"/>
              </p:ext>
            </p:extLst>
          </p:nvPr>
        </p:nvGraphicFramePr>
        <p:xfrm>
          <a:off x="523946" y="2765421"/>
          <a:ext cx="6324665" cy="2088912"/>
        </p:xfrm>
        <a:graphic>
          <a:graphicData uri="http://schemas.openxmlformats.org/drawingml/2006/table">
            <a:tbl>
              <a:tblPr firstRow="1" bandRow="1">
                <a:tableStyleId>{7E9639D4-E3E2-4D34-9284-5A2195B3D0D7}</a:tableStyleId>
              </a:tblPr>
              <a:tblGrid>
                <a:gridCol w="1264933"/>
                <a:gridCol w="1264933"/>
                <a:gridCol w="1264933"/>
                <a:gridCol w="1264933"/>
                <a:gridCol w="1264933"/>
              </a:tblGrid>
              <a:tr h="341800">
                <a:tc>
                  <a:txBody>
                    <a:bodyPr/>
                    <a:lstStyle/>
                    <a:p>
                      <a:pPr algn="ctr"/>
                      <a:r>
                        <a:rPr kumimoji="1" lang="ja-JP" altLang="en-US" sz="1200" dirty="0" smtClean="0"/>
                        <a:t>品番</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solidFill>
                  </a:tcPr>
                </a:tc>
                <a:tc>
                  <a:txBody>
                    <a:bodyPr/>
                    <a:lstStyle/>
                    <a:p>
                      <a:pPr algn="ctr"/>
                      <a:r>
                        <a:rPr kumimoji="1" lang="ja-JP" altLang="en-US" sz="1200" dirty="0" smtClean="0"/>
                        <a:t>影響する因子１</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solidFill>
                  </a:tcPr>
                </a:tc>
                <a:tc>
                  <a:txBody>
                    <a:bodyPr/>
                    <a:lstStyle/>
                    <a:p>
                      <a:pPr algn="ctr"/>
                      <a:r>
                        <a:rPr kumimoji="1" lang="ja-JP" altLang="en-US" sz="1200" dirty="0" smtClean="0"/>
                        <a:t>影響する因子</a:t>
                      </a:r>
                      <a:r>
                        <a:rPr kumimoji="1" lang="en-US" altLang="ja-JP" sz="1200" dirty="0" smtClean="0"/>
                        <a:t>2</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solidFill>
                  </a:tcPr>
                </a:tc>
                <a:tc>
                  <a:txBody>
                    <a:bodyPr/>
                    <a:lstStyle/>
                    <a:p>
                      <a:pPr algn="ctr"/>
                      <a:r>
                        <a:rPr kumimoji="1" lang="mr-IN" altLang="ja-JP" sz="1200" dirty="0" smtClean="0"/>
                        <a:t>…</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solidFill>
                  </a:tcPr>
                </a:tc>
                <a:tc>
                  <a:txBody>
                    <a:bodyPr/>
                    <a:lstStyle/>
                    <a:p>
                      <a:pPr algn="ctr"/>
                      <a:r>
                        <a:rPr kumimoji="1" lang="ja-JP" altLang="en-US" sz="1200" dirty="0" smtClean="0"/>
                        <a:t>影響する因子</a:t>
                      </a:r>
                      <a:r>
                        <a:rPr kumimoji="1" lang="en-US" altLang="ja-JP" sz="1200" dirty="0" smtClean="0"/>
                        <a:t>X</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solidFill>
                  </a:tcPr>
                </a:tc>
              </a:tr>
              <a:tr h="436778">
                <a:tc>
                  <a:txBody>
                    <a:bodyPr/>
                    <a:lstStyle/>
                    <a:p>
                      <a:pPr algn="ctr"/>
                      <a:r>
                        <a:rPr kumimoji="1" lang="is-IS" altLang="ja-JP" sz="1200" dirty="0" smtClean="0"/>
                        <a:t>019128GA010 </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36778">
                <a:tc>
                  <a:txBody>
                    <a:bodyPr/>
                    <a:lstStyle/>
                    <a:p>
                      <a:pPr algn="ctr"/>
                      <a:r>
                        <a:rPr kumimoji="1" lang="is-IS" altLang="ja-JP" sz="1200" dirty="0" smtClean="0"/>
                        <a:t>01912ECB010 </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00"/>
                    </a:solidFill>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pPr algn="ctr"/>
                      <a:endParaRPr kumimoji="1" lang="ja-JP" altLang="en-US" sz="120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36778">
                <a:tc>
                  <a:txBody>
                    <a:bodyPr/>
                    <a:lstStyle/>
                    <a:p>
                      <a:pPr algn="ctr"/>
                      <a:r>
                        <a:rPr kumimoji="1" lang="mr-IN" altLang="ja-JP" sz="1200" dirty="0" smtClean="0"/>
                        <a:t>…</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436778">
                <a:tc>
                  <a:txBody>
                    <a:bodyPr/>
                    <a:lstStyle/>
                    <a:p>
                      <a:pPr algn="ctr"/>
                      <a:r>
                        <a:rPr kumimoji="1" lang="is-IS" altLang="ja-JP" sz="1200" dirty="0" smtClean="0"/>
                        <a:t>G9201ECE010 </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00"/>
                    </a:solidFill>
                  </a:tcPr>
                </a:tc>
                <a:tc>
                  <a:txBody>
                    <a:bodyPr/>
                    <a:lstStyle/>
                    <a:p>
                      <a:pPr algn="ctr"/>
                      <a:endParaRPr kumimoji="1" lang="ja-JP" altLang="en-US" sz="120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8396431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811620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a:p>
        </p:txBody>
      </p:sp>
      <p:sp>
        <p:nvSpPr>
          <p:cNvPr id="3" name="テキスト プレースホルダー 2"/>
          <p:cNvSpPr>
            <a:spLocks noGrp="1"/>
          </p:cNvSpPr>
          <p:nvPr>
            <p:ph type="body" sz="quarter" idx="20"/>
          </p:nvPr>
        </p:nvSpPr>
        <p:spPr/>
        <p:txBody>
          <a:bodyPr/>
          <a:lstStyle/>
          <a:p>
            <a:r>
              <a:rPr kumimoji="1" lang="ja-JP" altLang="en-US" dirty="0" smtClean="0"/>
              <a:t>目的</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20日 </a:t>
            </a:fld>
            <a:endParaRPr lang="en-US" dirty="0"/>
          </a:p>
        </p:txBody>
      </p:sp>
    </p:spTree>
    <p:extLst>
      <p:ext uri="{BB962C8B-B14F-4D97-AF65-F5344CB8AC3E}">
        <p14:creationId xmlns:p14="http://schemas.microsoft.com/office/powerpoint/2010/main" val="37811117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テキスト プレースホルダー 8"/>
          <p:cNvSpPr>
            <a:spLocks noGrp="1"/>
          </p:cNvSpPr>
          <p:nvPr>
            <p:ph type="body" sz="quarter" idx="18"/>
          </p:nvPr>
        </p:nvSpPr>
        <p:spPr/>
        <p:txBody>
          <a:bodyPr/>
          <a:lstStyle/>
          <a:p>
            <a:r>
              <a:rPr kumimoji="1" lang="en-US" altLang="ja-JP" sz="1800" b="0" dirty="0" smtClean="0"/>
              <a:t>AI</a:t>
            </a:r>
            <a:r>
              <a:rPr kumimoji="1" lang="ja-JP" altLang="en-US" sz="1800" b="0" dirty="0" smtClean="0"/>
              <a:t>在庫適正化画面における「影響する因子」の影響度</a:t>
            </a:r>
            <a:r>
              <a:rPr kumimoji="1" lang="ja-JP" altLang="en-US" sz="1800" b="0" dirty="0" smtClean="0"/>
              <a:t>を</a:t>
            </a:r>
            <a:r>
              <a:rPr kumimoji="1" lang="ja-JP" altLang="en-US" sz="1800" b="0" dirty="0" smtClean="0"/>
              <a:t>計算</a:t>
            </a:r>
            <a:r>
              <a:rPr kumimoji="1" lang="ja-JP" altLang="en-US" sz="1800" b="0" dirty="0" smtClean="0"/>
              <a:t>する</a:t>
            </a:r>
            <a:r>
              <a:rPr kumimoji="1" lang="ja-JP" altLang="en-US" sz="1800" b="0" dirty="0" smtClean="0"/>
              <a:t>方法は以下の通りです</a:t>
            </a:r>
            <a:endParaRPr kumimoji="1" lang="ja-JP" altLang="en-US" sz="1800" b="0" dirty="0"/>
          </a:p>
        </p:txBody>
      </p:sp>
      <p:sp>
        <p:nvSpPr>
          <p:cNvPr id="3" name="テキスト プレースホルダー 2"/>
          <p:cNvSpPr>
            <a:spLocks noGrp="1"/>
          </p:cNvSpPr>
          <p:nvPr>
            <p:ph type="body" sz="quarter" idx="20"/>
          </p:nvPr>
        </p:nvSpPr>
        <p:spPr/>
        <p:txBody>
          <a:bodyPr/>
          <a:lstStyle/>
          <a:p>
            <a:r>
              <a:rPr lang="ja-JP" altLang="en-US" dirty="0" smtClean="0"/>
              <a:t>本検証の全体像：</a:t>
            </a:r>
            <a:r>
              <a:rPr lang="en-US" altLang="ja-JP" dirty="0" smtClean="0"/>
              <a:t>AI</a:t>
            </a:r>
            <a:r>
              <a:rPr lang="ja-JP" altLang="en-US" dirty="0" smtClean="0"/>
              <a:t>（機械学習モデル）を用いた影響</a:t>
            </a:r>
            <a:r>
              <a:rPr lang="ja-JP" altLang="en-US" dirty="0" smtClean="0"/>
              <a:t>度の</a:t>
            </a:r>
            <a:r>
              <a:rPr lang="ja-JP" altLang="en-US" dirty="0" smtClean="0"/>
              <a:t>計算</a:t>
            </a:r>
            <a:r>
              <a:rPr lang="ja-JP" altLang="en-US" dirty="0" smtClean="0"/>
              <a:t>方法</a:t>
            </a:r>
            <a:endParaRPr lang="en-US" altLang="ja-JP" dirty="0" smtClean="0"/>
          </a:p>
        </p:txBody>
      </p:sp>
      <p:sp>
        <p:nvSpPr>
          <p:cNvPr id="5" name="角丸四角形 4"/>
          <p:cNvSpPr/>
          <p:nvPr/>
        </p:nvSpPr>
        <p:spPr>
          <a:xfrm>
            <a:off x="931022" y="2794000"/>
            <a:ext cx="1306667" cy="2628170"/>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600" dirty="0" smtClean="0"/>
              <a:t>データ</a:t>
            </a:r>
            <a:endParaRPr kumimoji="1" lang="ja-JP" altLang="en-US" sz="1600" dirty="0"/>
          </a:p>
        </p:txBody>
      </p:sp>
      <p:sp>
        <p:nvSpPr>
          <p:cNvPr id="6" name="角丸四角形 5"/>
          <p:cNvSpPr/>
          <p:nvPr/>
        </p:nvSpPr>
        <p:spPr>
          <a:xfrm>
            <a:off x="2886822" y="2781300"/>
            <a:ext cx="1306667" cy="1206500"/>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600" dirty="0" smtClean="0"/>
              <a:t>影響する因子</a:t>
            </a:r>
            <a:endParaRPr kumimoji="1" lang="ja-JP" altLang="en-US" sz="1600"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20日 </a:t>
            </a:fld>
            <a:endParaRPr lang="en-US" dirty="0"/>
          </a:p>
        </p:txBody>
      </p:sp>
      <p:sp>
        <p:nvSpPr>
          <p:cNvPr id="10" name="角丸四角形 9"/>
          <p:cNvSpPr/>
          <p:nvPr/>
        </p:nvSpPr>
        <p:spPr>
          <a:xfrm>
            <a:off x="2848722" y="4203700"/>
            <a:ext cx="1306667" cy="1206500"/>
          </a:xfrm>
          <a:prstGeom prst="roundRect">
            <a:avLst/>
          </a:prstGeom>
          <a:solidFill>
            <a:schemeClr val="accent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600" dirty="0" smtClean="0"/>
              <a:t>発見する要素</a:t>
            </a:r>
            <a:endParaRPr kumimoji="1" lang="ja-JP" altLang="en-US" sz="1600" dirty="0"/>
          </a:p>
        </p:txBody>
      </p:sp>
      <p:sp>
        <p:nvSpPr>
          <p:cNvPr id="18" name="二等辺三角形 17"/>
          <p:cNvSpPr/>
          <p:nvPr/>
        </p:nvSpPr>
        <p:spPr>
          <a:xfrm rot="5400000">
            <a:off x="2324100" y="3314700"/>
            <a:ext cx="584200" cy="254000"/>
          </a:xfrm>
          <a:prstGeom prst="triangl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9" name="二等辺三角形 18"/>
          <p:cNvSpPr/>
          <p:nvPr/>
        </p:nvSpPr>
        <p:spPr>
          <a:xfrm rot="5400000">
            <a:off x="2324100" y="4635500"/>
            <a:ext cx="584200" cy="254000"/>
          </a:xfrm>
          <a:prstGeom prst="triangl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0" name="角丸四角形 19"/>
          <p:cNvSpPr/>
          <p:nvPr/>
        </p:nvSpPr>
        <p:spPr>
          <a:xfrm>
            <a:off x="4741022" y="2794000"/>
            <a:ext cx="1306667" cy="1206500"/>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600" dirty="0" smtClean="0"/>
              <a:t>影響する因子</a:t>
            </a:r>
            <a:endParaRPr kumimoji="1" lang="ja-JP" altLang="en-US" sz="1600" dirty="0"/>
          </a:p>
        </p:txBody>
      </p:sp>
      <p:sp>
        <p:nvSpPr>
          <p:cNvPr id="21" name="角丸四角形 20"/>
          <p:cNvSpPr/>
          <p:nvPr/>
        </p:nvSpPr>
        <p:spPr>
          <a:xfrm>
            <a:off x="6671422" y="2794000"/>
            <a:ext cx="1306667" cy="1206500"/>
          </a:xfrm>
          <a:prstGeom prst="roundRect">
            <a:avLst/>
          </a:prstGeom>
          <a:solidFill>
            <a:schemeClr val="accent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600" dirty="0" smtClean="0"/>
              <a:t>発見する要素</a:t>
            </a:r>
            <a:endParaRPr kumimoji="1" lang="ja-JP" altLang="en-US" sz="1600" dirty="0"/>
          </a:p>
        </p:txBody>
      </p:sp>
      <p:sp>
        <p:nvSpPr>
          <p:cNvPr id="22" name="ホームベース 21"/>
          <p:cNvSpPr/>
          <p:nvPr/>
        </p:nvSpPr>
        <p:spPr>
          <a:xfrm>
            <a:off x="711200" y="1257300"/>
            <a:ext cx="3746500" cy="484632"/>
          </a:xfrm>
          <a:prstGeom prst="homePlat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dirty="0" smtClean="0"/>
              <a:t>①</a:t>
            </a:r>
            <a:r>
              <a:rPr kumimoji="1" lang="ja-JP" altLang="en-US" dirty="0" smtClean="0"/>
              <a:t>データ準備</a:t>
            </a:r>
            <a:endParaRPr kumimoji="1" lang="ja-JP" altLang="en-US" dirty="0"/>
          </a:p>
        </p:txBody>
      </p:sp>
      <p:sp>
        <p:nvSpPr>
          <p:cNvPr id="23" name="山形 22"/>
          <p:cNvSpPr/>
          <p:nvPr/>
        </p:nvSpPr>
        <p:spPr>
          <a:xfrm>
            <a:off x="4330700" y="1257300"/>
            <a:ext cx="3924300" cy="484632"/>
          </a:xfrm>
          <a:prstGeom prst="chevron">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dirty="0" smtClean="0">
                <a:solidFill>
                  <a:srgbClr val="FFFFFF"/>
                </a:solidFill>
              </a:rPr>
              <a:t>②AI</a:t>
            </a:r>
            <a:r>
              <a:rPr lang="ja-JP" altLang="en-US" dirty="0" smtClean="0">
                <a:solidFill>
                  <a:srgbClr val="FFFFFF"/>
                </a:solidFill>
              </a:rPr>
              <a:t>の</a:t>
            </a:r>
            <a:r>
              <a:rPr kumimoji="1" lang="ja-JP" altLang="en-US" dirty="0" smtClean="0">
                <a:solidFill>
                  <a:srgbClr val="FFFFFF"/>
                </a:solidFill>
              </a:rPr>
              <a:t>活用</a:t>
            </a:r>
            <a:endParaRPr kumimoji="1" lang="ja-JP" altLang="en-US" dirty="0">
              <a:solidFill>
                <a:srgbClr val="FFFFFF"/>
              </a:solidFill>
            </a:endParaRPr>
          </a:p>
        </p:txBody>
      </p:sp>
      <p:sp>
        <p:nvSpPr>
          <p:cNvPr id="25" name="山形 24"/>
          <p:cNvSpPr/>
          <p:nvPr/>
        </p:nvSpPr>
        <p:spPr>
          <a:xfrm>
            <a:off x="8140700" y="1244600"/>
            <a:ext cx="3924300" cy="484632"/>
          </a:xfrm>
          <a:prstGeom prst="chevron">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dirty="0" smtClean="0">
                <a:solidFill>
                  <a:schemeClr val="bg1"/>
                </a:solidFill>
              </a:rPr>
              <a:t>③</a:t>
            </a:r>
            <a:r>
              <a:rPr lang="ja-JP" altLang="en-US" dirty="0" smtClean="0">
                <a:solidFill>
                  <a:schemeClr val="bg1"/>
                </a:solidFill>
              </a:rPr>
              <a:t>影響</a:t>
            </a:r>
            <a:r>
              <a:rPr lang="ja-JP" altLang="en-US" dirty="0" smtClean="0">
                <a:solidFill>
                  <a:schemeClr val="bg1"/>
                </a:solidFill>
              </a:rPr>
              <a:t>度の</a:t>
            </a:r>
            <a:r>
              <a:rPr lang="ja-JP" altLang="en-US" dirty="0" smtClean="0">
                <a:solidFill>
                  <a:schemeClr val="bg1"/>
                </a:solidFill>
              </a:rPr>
              <a:t>計算</a:t>
            </a:r>
            <a:endParaRPr kumimoji="1" lang="ja-JP" altLang="en-US" dirty="0">
              <a:solidFill>
                <a:schemeClr val="bg1"/>
              </a:solidFill>
            </a:endParaRPr>
          </a:p>
        </p:txBody>
      </p:sp>
      <p:cxnSp>
        <p:nvCxnSpPr>
          <p:cNvPr id="26" name="直線矢印コネクタ 25"/>
          <p:cNvCxnSpPr>
            <a:stCxn id="20" idx="3"/>
            <a:endCxn id="21" idx="1"/>
          </p:cNvCxnSpPr>
          <p:nvPr/>
        </p:nvCxnSpPr>
        <p:spPr>
          <a:xfrm>
            <a:off x="6047689" y="3397250"/>
            <a:ext cx="623733" cy="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31" name="テキスト ボックス 30"/>
          <p:cNvSpPr txBox="1"/>
          <p:nvPr/>
        </p:nvSpPr>
        <p:spPr>
          <a:xfrm>
            <a:off x="736600" y="1930400"/>
            <a:ext cx="3429000" cy="523220"/>
          </a:xfrm>
          <a:prstGeom prst="rect">
            <a:avLst/>
          </a:prstGeom>
          <a:noFill/>
        </p:spPr>
        <p:txBody>
          <a:bodyPr wrap="square" rtlCol="0">
            <a:spAutoFit/>
          </a:bodyPr>
          <a:lstStyle/>
          <a:p>
            <a:r>
              <a:rPr lang="ja-JP" altLang="en-US" sz="1400" dirty="0" smtClean="0"/>
              <a:t>データを「影響する因子」と「発見する要素」に分ける</a:t>
            </a:r>
            <a:endParaRPr kumimoji="1" lang="ja-JP" altLang="en-US" sz="1400" dirty="0"/>
          </a:p>
        </p:txBody>
      </p:sp>
      <p:sp>
        <p:nvSpPr>
          <p:cNvPr id="32" name="テキスト ボックス 31"/>
          <p:cNvSpPr txBox="1"/>
          <p:nvPr/>
        </p:nvSpPr>
        <p:spPr>
          <a:xfrm>
            <a:off x="4457700" y="1930400"/>
            <a:ext cx="3429000" cy="738664"/>
          </a:xfrm>
          <a:prstGeom prst="rect">
            <a:avLst/>
          </a:prstGeom>
          <a:noFill/>
        </p:spPr>
        <p:txBody>
          <a:bodyPr wrap="square" rtlCol="0">
            <a:spAutoFit/>
          </a:bodyPr>
          <a:lstStyle/>
          <a:p>
            <a:r>
              <a:rPr lang="ja-JP" altLang="en-US" sz="1400" dirty="0" smtClean="0"/>
              <a:t>入力を「影響する因子」、出力を「発見する要素」とした入出力の対応関係を</a:t>
            </a:r>
            <a:r>
              <a:rPr lang="en-US" altLang="ja-JP" sz="1400" dirty="0" smtClean="0"/>
              <a:t>AI</a:t>
            </a:r>
            <a:r>
              <a:rPr lang="ja-JP" altLang="en-US" sz="1400" dirty="0" smtClean="0"/>
              <a:t>（機械学習モデル）が自動的に定める</a:t>
            </a:r>
            <a:endParaRPr kumimoji="1" lang="ja-JP" altLang="en-US" sz="1400" dirty="0"/>
          </a:p>
        </p:txBody>
      </p:sp>
      <p:sp>
        <p:nvSpPr>
          <p:cNvPr id="33" name="四角形吹き出し 32"/>
          <p:cNvSpPr/>
          <p:nvPr/>
        </p:nvSpPr>
        <p:spPr>
          <a:xfrm>
            <a:off x="4775200" y="4254500"/>
            <a:ext cx="3187700" cy="1069848"/>
          </a:xfrm>
          <a:prstGeom prst="wedgeRectCallout">
            <a:avLst>
              <a:gd name="adj1" fmla="val -887"/>
              <a:gd name="adj2" fmla="val -109518"/>
            </a:avLst>
          </a:prstGeom>
          <a:solidFill>
            <a:srgbClr val="FFFFFF"/>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35" name="テキスト ボックス 34"/>
          <p:cNvSpPr txBox="1"/>
          <p:nvPr/>
        </p:nvSpPr>
        <p:spPr>
          <a:xfrm>
            <a:off x="5778500" y="4394200"/>
            <a:ext cx="2082800" cy="830997"/>
          </a:xfrm>
          <a:prstGeom prst="rect">
            <a:avLst/>
          </a:prstGeom>
          <a:noFill/>
        </p:spPr>
        <p:txBody>
          <a:bodyPr wrap="square" rtlCol="0">
            <a:spAutoFit/>
          </a:bodyPr>
          <a:lstStyle/>
          <a:p>
            <a:r>
              <a:rPr lang="ja-JP" altLang="en-US" sz="1200" dirty="0" smtClean="0"/>
              <a:t>「影響する因子」を入力すると、「発見する要素」を精度良く予測できる</a:t>
            </a:r>
            <a:r>
              <a:rPr lang="en-US" altLang="ja-JP" sz="1200" dirty="0" smtClean="0"/>
              <a:t>AI</a:t>
            </a:r>
            <a:r>
              <a:rPr lang="ja-JP" altLang="en-US" sz="1200" dirty="0" smtClean="0"/>
              <a:t>を開発する</a:t>
            </a:r>
            <a:endParaRPr lang="en-US" altLang="ja-JP" sz="1200" dirty="0" smtClean="0"/>
          </a:p>
        </p:txBody>
      </p:sp>
      <p:sp>
        <p:nvSpPr>
          <p:cNvPr id="36" name="正方形/長方形 35"/>
          <p:cNvSpPr/>
          <p:nvPr/>
        </p:nvSpPr>
        <p:spPr>
          <a:xfrm>
            <a:off x="4978400" y="4521200"/>
            <a:ext cx="584200" cy="508000"/>
          </a:xfrm>
          <a:prstGeom prst="rect">
            <a:avLst/>
          </a:prstGeom>
          <a:solidFill>
            <a:schemeClr val="tx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1200" dirty="0" smtClean="0">
                <a:solidFill>
                  <a:schemeClr val="bg1"/>
                </a:solidFill>
              </a:rPr>
              <a:t>AI</a:t>
            </a:r>
            <a:endParaRPr kumimoji="1" lang="ja-JP" altLang="en-US" sz="1200" dirty="0">
              <a:solidFill>
                <a:schemeClr val="bg1"/>
              </a:solidFill>
            </a:endParaRPr>
          </a:p>
        </p:txBody>
      </p:sp>
      <p:sp>
        <p:nvSpPr>
          <p:cNvPr id="37" name="テキスト ボックス 36"/>
          <p:cNvSpPr txBox="1"/>
          <p:nvPr/>
        </p:nvSpPr>
        <p:spPr>
          <a:xfrm>
            <a:off x="8267700" y="1930400"/>
            <a:ext cx="3429000" cy="1384995"/>
          </a:xfrm>
          <a:prstGeom prst="rect">
            <a:avLst/>
          </a:prstGeom>
          <a:noFill/>
        </p:spPr>
        <p:txBody>
          <a:bodyPr wrap="square" rtlCol="0">
            <a:spAutoFit/>
          </a:bodyPr>
          <a:lstStyle/>
          <a:p>
            <a:r>
              <a:rPr kumimoji="1" lang="ja-JP" altLang="en-US" sz="1400" dirty="0" smtClean="0"/>
              <a:t>開発した</a:t>
            </a:r>
            <a:r>
              <a:rPr kumimoji="1" lang="en-US" altLang="ja-JP" sz="1400" dirty="0" smtClean="0"/>
              <a:t>AI</a:t>
            </a:r>
            <a:r>
              <a:rPr kumimoji="1" lang="ja-JP" altLang="en-US" sz="1400" dirty="0" smtClean="0"/>
              <a:t>モデルは中身が複雑であったり、ブラックボックス化されているため</a:t>
            </a:r>
            <a:r>
              <a:rPr lang="ja-JP" altLang="en-US" sz="1400" dirty="0" smtClean="0"/>
              <a:t>、</a:t>
            </a:r>
            <a:r>
              <a:rPr kumimoji="1" lang="ja-JP" altLang="en-US" sz="1400" dirty="0" smtClean="0"/>
              <a:t>どの変数が結果に寄与しているかを説明することが難しい。</a:t>
            </a:r>
            <a:endParaRPr kumimoji="1" lang="en-US" altLang="ja-JP" sz="1400" dirty="0" smtClean="0"/>
          </a:p>
          <a:p>
            <a:r>
              <a:rPr kumimoji="1" lang="ja-JP" altLang="en-US" sz="1400" dirty="0" smtClean="0"/>
              <a:t>結果の説明が可能な形に変換し、「影響する因子」の影響度</a:t>
            </a:r>
            <a:r>
              <a:rPr lang="ja-JP" altLang="en-US" sz="1400" dirty="0" smtClean="0"/>
              <a:t>を定量化する</a:t>
            </a:r>
            <a:endParaRPr kumimoji="1" lang="ja-JP" altLang="en-US" sz="1400" dirty="0"/>
          </a:p>
        </p:txBody>
      </p:sp>
      <p:sp>
        <p:nvSpPr>
          <p:cNvPr id="38" name="正方形/長方形 37"/>
          <p:cNvSpPr/>
          <p:nvPr/>
        </p:nvSpPr>
        <p:spPr>
          <a:xfrm>
            <a:off x="254000" y="1752600"/>
            <a:ext cx="444500" cy="3721100"/>
          </a:xfrm>
          <a:prstGeom prst="rect">
            <a:avLst/>
          </a:prstGeom>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kumimoji="1" lang="ja-JP" altLang="en-US" dirty="0" smtClean="0"/>
              <a:t>概要</a:t>
            </a:r>
            <a:endParaRPr kumimoji="1" lang="ja-JP" altLang="en-US" dirty="0"/>
          </a:p>
        </p:txBody>
      </p:sp>
      <p:sp>
        <p:nvSpPr>
          <p:cNvPr id="40" name="正方形/長方形 39"/>
          <p:cNvSpPr/>
          <p:nvPr/>
        </p:nvSpPr>
        <p:spPr>
          <a:xfrm>
            <a:off x="254000" y="5524500"/>
            <a:ext cx="444500" cy="1016000"/>
          </a:xfrm>
          <a:prstGeom prst="rect">
            <a:avLst/>
          </a:prstGeom>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kumimoji="1" lang="ja-JP" altLang="en-US" dirty="0" smtClean="0"/>
              <a:t>詳細</a:t>
            </a:r>
            <a:endParaRPr kumimoji="1" lang="ja-JP" altLang="en-US" dirty="0"/>
          </a:p>
        </p:txBody>
      </p:sp>
      <p:sp>
        <p:nvSpPr>
          <p:cNvPr id="41" name="正方形/長方形 40"/>
          <p:cNvSpPr/>
          <p:nvPr/>
        </p:nvSpPr>
        <p:spPr>
          <a:xfrm>
            <a:off x="6273800" y="3340100"/>
            <a:ext cx="127000" cy="152400"/>
          </a:xfrm>
          <a:prstGeom prst="rect">
            <a:avLst/>
          </a:prstGeom>
          <a:solidFill>
            <a:schemeClr val="tx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bg1"/>
              </a:solidFill>
            </a:endParaRPr>
          </a:p>
        </p:txBody>
      </p:sp>
      <p:sp>
        <p:nvSpPr>
          <p:cNvPr id="42" name="正方形/長方形 41"/>
          <p:cNvSpPr/>
          <p:nvPr/>
        </p:nvSpPr>
        <p:spPr>
          <a:xfrm>
            <a:off x="8559800" y="3594100"/>
            <a:ext cx="901700" cy="825500"/>
          </a:xfrm>
          <a:prstGeom prst="rect">
            <a:avLst/>
          </a:prstGeom>
          <a:solidFill>
            <a:schemeClr val="tx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dirty="0" smtClean="0">
                <a:solidFill>
                  <a:schemeClr val="bg1"/>
                </a:solidFill>
              </a:rPr>
              <a:t>AI</a:t>
            </a:r>
            <a:endParaRPr kumimoji="1" lang="ja-JP" altLang="en-US" dirty="0">
              <a:solidFill>
                <a:schemeClr val="bg1"/>
              </a:solidFill>
            </a:endParaRPr>
          </a:p>
        </p:txBody>
      </p:sp>
      <p:sp>
        <p:nvSpPr>
          <p:cNvPr id="43" name="正方形/長方形 42"/>
          <p:cNvSpPr/>
          <p:nvPr/>
        </p:nvSpPr>
        <p:spPr>
          <a:xfrm>
            <a:off x="10439400" y="3594100"/>
            <a:ext cx="901700" cy="825500"/>
          </a:xfrm>
          <a:prstGeom prst="rect">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bg1"/>
              </a:solidFill>
            </a:endParaRPr>
          </a:p>
        </p:txBody>
      </p:sp>
      <p:sp>
        <p:nvSpPr>
          <p:cNvPr id="45" name="右矢印 44"/>
          <p:cNvSpPr/>
          <p:nvPr/>
        </p:nvSpPr>
        <p:spPr>
          <a:xfrm>
            <a:off x="9664700" y="3771900"/>
            <a:ext cx="660400" cy="484632"/>
          </a:xfrm>
          <a:prstGeom prst="rightArrow">
            <a:avLst/>
          </a:prstGeom>
          <a:solidFill>
            <a:schemeClr val="bg2">
              <a:lumMod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49" name="ホームベース 48"/>
          <p:cNvSpPr/>
          <p:nvPr/>
        </p:nvSpPr>
        <p:spPr>
          <a:xfrm>
            <a:off x="10604500" y="3670300"/>
            <a:ext cx="584200" cy="177800"/>
          </a:xfrm>
          <a:prstGeom prst="homePlat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1200" dirty="0" smtClean="0"/>
              <a:t>+0.4</a:t>
            </a:r>
            <a:endParaRPr kumimoji="1" lang="ja-JP" altLang="en-US" sz="1200" dirty="0"/>
          </a:p>
        </p:txBody>
      </p:sp>
      <p:sp>
        <p:nvSpPr>
          <p:cNvPr id="50" name="ホームベース 49"/>
          <p:cNvSpPr/>
          <p:nvPr/>
        </p:nvSpPr>
        <p:spPr>
          <a:xfrm>
            <a:off x="10617200" y="4178300"/>
            <a:ext cx="393700" cy="177800"/>
          </a:xfrm>
          <a:prstGeom prst="homePlat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1200" dirty="0"/>
          </a:p>
        </p:txBody>
      </p:sp>
      <p:sp>
        <p:nvSpPr>
          <p:cNvPr id="51" name="ホームベース 50"/>
          <p:cNvSpPr/>
          <p:nvPr/>
        </p:nvSpPr>
        <p:spPr>
          <a:xfrm rot="10800000">
            <a:off x="10604500" y="3924300"/>
            <a:ext cx="393700" cy="177800"/>
          </a:xfrm>
          <a:prstGeom prst="homePlat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1200" dirty="0"/>
          </a:p>
        </p:txBody>
      </p:sp>
      <p:sp>
        <p:nvSpPr>
          <p:cNvPr id="54" name="右矢印 53"/>
          <p:cNvSpPr/>
          <p:nvPr/>
        </p:nvSpPr>
        <p:spPr>
          <a:xfrm rot="5400000">
            <a:off x="10681208" y="4558792"/>
            <a:ext cx="430784" cy="484632"/>
          </a:xfrm>
          <a:prstGeom prst="rightArrow">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5" name="正方形/長方形 54"/>
          <p:cNvSpPr/>
          <p:nvPr/>
        </p:nvSpPr>
        <p:spPr>
          <a:xfrm>
            <a:off x="10351259" y="5035034"/>
            <a:ext cx="1107996" cy="276999"/>
          </a:xfrm>
          <a:prstGeom prst="rect">
            <a:avLst/>
          </a:prstGeom>
        </p:spPr>
        <p:txBody>
          <a:bodyPr wrap="none">
            <a:spAutoFit/>
          </a:bodyPr>
          <a:lstStyle/>
          <a:p>
            <a:r>
              <a:rPr lang="ja-JP" altLang="en-US" sz="1200" dirty="0" smtClean="0"/>
              <a:t>影響度を算出</a:t>
            </a:r>
            <a:endParaRPr lang="ja-JP" altLang="en-US" sz="1200" dirty="0"/>
          </a:p>
        </p:txBody>
      </p:sp>
    </p:spTree>
    <p:extLst>
      <p:ext uri="{BB962C8B-B14F-4D97-AF65-F5344CB8AC3E}">
        <p14:creationId xmlns:p14="http://schemas.microsoft.com/office/powerpoint/2010/main" val="1697746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ja-JP" altLang="en-US" sz="1800" b="0" dirty="0" smtClean="0"/>
              <a:t>まずは簡易的なトライとして、個々の「発見する要素」に対して</a:t>
            </a:r>
            <a:r>
              <a:rPr lang="en-US" altLang="ja-JP" sz="1800" b="0" dirty="0" smtClean="0"/>
              <a:t>AI</a:t>
            </a:r>
            <a:r>
              <a:rPr lang="ja-JP" altLang="en-US" sz="1800" b="0" dirty="0" smtClean="0"/>
              <a:t>在庫適正化画面を作成</a:t>
            </a:r>
            <a:r>
              <a:rPr lang="ja-JP" altLang="en-US" sz="1800" b="0" dirty="0" smtClean="0"/>
              <a:t>します</a:t>
            </a:r>
            <a:r>
              <a:rPr lang="en-US" altLang="en-US" sz="1800" b="0" dirty="0" smtClean="0"/>
              <a:t>。</a:t>
            </a:r>
          </a:p>
          <a:p>
            <a:endParaRPr lang="en-US" altLang="ja-JP" sz="1800" b="0" dirty="0" smtClean="0"/>
          </a:p>
        </p:txBody>
      </p:sp>
      <p:sp>
        <p:nvSpPr>
          <p:cNvPr id="3" name="テキスト プレースホルダー 2"/>
          <p:cNvSpPr>
            <a:spLocks noGrp="1"/>
          </p:cNvSpPr>
          <p:nvPr>
            <p:ph type="body" sz="quarter" idx="20"/>
          </p:nvPr>
        </p:nvSpPr>
        <p:spPr/>
        <p:txBody>
          <a:bodyPr/>
          <a:lstStyle/>
          <a:p>
            <a:r>
              <a:rPr lang="ja-JP" altLang="en-US" dirty="0" smtClean="0"/>
              <a:t>本検証の最終アウトプット：簡易版の</a:t>
            </a:r>
            <a:r>
              <a:rPr lang="en-US" altLang="ja-JP" dirty="0" smtClean="0"/>
              <a:t>AI</a:t>
            </a:r>
            <a:r>
              <a:rPr lang="ja-JP" altLang="en-US" dirty="0"/>
              <a:t>在庫適正化</a:t>
            </a:r>
            <a:r>
              <a:rPr lang="ja-JP" altLang="en-US" dirty="0" smtClean="0"/>
              <a:t>画面などの説明</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pic>
        <p:nvPicPr>
          <p:cNvPr id="8" name="図 7"/>
          <p:cNvPicPr>
            <a:picLocks noChangeAspect="1"/>
          </p:cNvPicPr>
          <p:nvPr/>
        </p:nvPicPr>
        <p:blipFill>
          <a:blip r:embed="rId2"/>
          <a:stretch>
            <a:fillRect/>
          </a:stretch>
        </p:blipFill>
        <p:spPr>
          <a:xfrm>
            <a:off x="6345305" y="1864591"/>
            <a:ext cx="5163535" cy="1717729"/>
          </a:xfrm>
          <a:prstGeom prst="rect">
            <a:avLst/>
          </a:prstGeom>
        </p:spPr>
      </p:pic>
      <p:sp>
        <p:nvSpPr>
          <p:cNvPr id="10" name="正方形/長方形 9"/>
          <p:cNvSpPr/>
          <p:nvPr/>
        </p:nvSpPr>
        <p:spPr>
          <a:xfrm>
            <a:off x="8225232" y="1520620"/>
            <a:ext cx="1381633" cy="307777"/>
          </a:xfrm>
          <a:prstGeom prst="rect">
            <a:avLst/>
          </a:prstGeom>
        </p:spPr>
        <p:txBody>
          <a:bodyPr wrap="none">
            <a:spAutoFit/>
          </a:bodyPr>
          <a:lstStyle/>
          <a:p>
            <a:r>
              <a:rPr lang="ja-JP" altLang="en-US" sz="1400" u="sng" dirty="0"/>
              <a:t>発見する</a:t>
            </a:r>
            <a:r>
              <a:rPr lang="ja-JP" altLang="en-US" sz="1400" u="sng" dirty="0" smtClean="0"/>
              <a:t>要素</a:t>
            </a:r>
            <a:r>
              <a:rPr lang="en-US" altLang="ja-JP" sz="1400" u="sng" dirty="0" smtClean="0"/>
              <a:t>A</a:t>
            </a:r>
            <a:endParaRPr lang="ja-JP" altLang="en-US" sz="1400" u="sng" dirty="0"/>
          </a:p>
        </p:txBody>
      </p:sp>
      <p:pic>
        <p:nvPicPr>
          <p:cNvPr id="11" name="図 10"/>
          <p:cNvPicPr>
            <a:picLocks noChangeAspect="1"/>
          </p:cNvPicPr>
          <p:nvPr/>
        </p:nvPicPr>
        <p:blipFill>
          <a:blip r:embed="rId3"/>
          <a:stretch>
            <a:fillRect/>
          </a:stretch>
        </p:blipFill>
        <p:spPr>
          <a:xfrm>
            <a:off x="6355801" y="4051671"/>
            <a:ext cx="5163535" cy="1717729"/>
          </a:xfrm>
          <a:prstGeom prst="rect">
            <a:avLst/>
          </a:prstGeom>
        </p:spPr>
      </p:pic>
      <p:sp>
        <p:nvSpPr>
          <p:cNvPr id="12" name="正方形/長方形 11"/>
          <p:cNvSpPr/>
          <p:nvPr/>
        </p:nvSpPr>
        <p:spPr>
          <a:xfrm>
            <a:off x="8229387" y="3724019"/>
            <a:ext cx="1381633" cy="307777"/>
          </a:xfrm>
          <a:prstGeom prst="rect">
            <a:avLst/>
          </a:prstGeom>
        </p:spPr>
        <p:txBody>
          <a:bodyPr wrap="none">
            <a:spAutoFit/>
          </a:bodyPr>
          <a:lstStyle/>
          <a:p>
            <a:r>
              <a:rPr lang="ja-JP" altLang="en-US" sz="1400" u="sng" dirty="0"/>
              <a:t>発見する</a:t>
            </a:r>
            <a:r>
              <a:rPr lang="ja-JP" altLang="en-US" sz="1400" u="sng" dirty="0" smtClean="0"/>
              <a:t>要素</a:t>
            </a:r>
            <a:r>
              <a:rPr lang="en-US" altLang="ja-JP" sz="1400" u="sng" dirty="0"/>
              <a:t>B</a:t>
            </a:r>
            <a:endParaRPr lang="ja-JP" altLang="en-US" sz="1400" u="sng" dirty="0"/>
          </a:p>
        </p:txBody>
      </p:sp>
      <p:pic>
        <p:nvPicPr>
          <p:cNvPr id="13" name="図 12">
            <a:extLst>
              <a:ext uri="{FF2B5EF4-FFF2-40B4-BE49-F238E27FC236}">
                <a16:creationId xmlns="" xmlns:a16="http://schemas.microsoft.com/office/drawing/2014/main" id="{E59DB2D7-1112-47EF-959D-361DA0AC0A9E}"/>
              </a:ext>
            </a:extLst>
          </p:cNvPr>
          <p:cNvPicPr>
            <a:picLocks noChangeAspect="1"/>
          </p:cNvPicPr>
          <p:nvPr/>
        </p:nvPicPr>
        <p:blipFill>
          <a:blip r:embed="rId4"/>
          <a:stretch>
            <a:fillRect/>
          </a:stretch>
        </p:blipFill>
        <p:spPr>
          <a:xfrm>
            <a:off x="511558" y="2729030"/>
            <a:ext cx="4499524" cy="2527182"/>
          </a:xfrm>
          <a:prstGeom prst="rect">
            <a:avLst/>
          </a:prstGeom>
        </p:spPr>
      </p:pic>
      <p:cxnSp>
        <p:nvCxnSpPr>
          <p:cNvPr id="14" name="直線矢印コネクタ 13"/>
          <p:cNvCxnSpPr>
            <a:stCxn id="13" idx="3"/>
            <a:endCxn id="8" idx="1"/>
          </p:cNvCxnSpPr>
          <p:nvPr/>
        </p:nvCxnSpPr>
        <p:spPr>
          <a:xfrm flipV="1">
            <a:off x="5011082" y="2723456"/>
            <a:ext cx="1334223" cy="1269165"/>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17" name="直線矢印コネクタ 16"/>
          <p:cNvCxnSpPr>
            <a:stCxn id="13" idx="3"/>
            <a:endCxn id="11" idx="1"/>
          </p:cNvCxnSpPr>
          <p:nvPr/>
        </p:nvCxnSpPr>
        <p:spPr>
          <a:xfrm>
            <a:off x="5011082" y="3992621"/>
            <a:ext cx="1344719" cy="917915"/>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20" name="正方形/長方形 19"/>
          <p:cNvSpPr/>
          <p:nvPr/>
        </p:nvSpPr>
        <p:spPr>
          <a:xfrm>
            <a:off x="367866" y="5312100"/>
            <a:ext cx="4852610" cy="307777"/>
          </a:xfrm>
          <a:prstGeom prst="rect">
            <a:avLst/>
          </a:prstGeom>
        </p:spPr>
        <p:txBody>
          <a:bodyPr wrap="none">
            <a:spAutoFit/>
          </a:bodyPr>
          <a:lstStyle/>
          <a:p>
            <a:r>
              <a:rPr lang="ja-JP" altLang="en-US" sz="1400" dirty="0" smtClean="0"/>
              <a:t>「発見する要素」の組み合わせに対して、影響度を定量化</a:t>
            </a:r>
            <a:endParaRPr lang="ja-JP" altLang="en-US" sz="1400" dirty="0"/>
          </a:p>
        </p:txBody>
      </p:sp>
      <p:sp>
        <p:nvSpPr>
          <p:cNvPr id="22" name="正方形/長方形 21"/>
          <p:cNvSpPr/>
          <p:nvPr/>
        </p:nvSpPr>
        <p:spPr>
          <a:xfrm>
            <a:off x="6765173" y="5831869"/>
            <a:ext cx="4314001" cy="307777"/>
          </a:xfrm>
          <a:prstGeom prst="rect">
            <a:avLst/>
          </a:prstGeom>
        </p:spPr>
        <p:txBody>
          <a:bodyPr wrap="none">
            <a:spAutoFit/>
          </a:bodyPr>
          <a:lstStyle/>
          <a:p>
            <a:r>
              <a:rPr lang="ja-JP" altLang="en-US" sz="1400" dirty="0" smtClean="0"/>
              <a:t>個々の「発見する要素」に対して、影響度を定量化</a:t>
            </a:r>
            <a:endParaRPr lang="ja-JP" altLang="en-US" sz="1400" dirty="0"/>
          </a:p>
        </p:txBody>
      </p:sp>
    </p:spTree>
    <p:extLst>
      <p:ext uri="{BB962C8B-B14F-4D97-AF65-F5344CB8AC3E}">
        <p14:creationId xmlns:p14="http://schemas.microsoft.com/office/powerpoint/2010/main" val="9543191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en-US" altLang="ja-JP" sz="1800" b="0" dirty="0" smtClean="0"/>
              <a:t>23</a:t>
            </a:r>
            <a:r>
              <a:rPr lang="ja-JP" altLang="en-US" sz="1800" b="0" dirty="0" smtClean="0"/>
              <a:t>年度</a:t>
            </a:r>
            <a:r>
              <a:rPr lang="en-US" altLang="ja-JP" sz="1800" b="0" dirty="0" smtClean="0"/>
              <a:t>9</a:t>
            </a:r>
            <a:r>
              <a:rPr lang="ja-JP" altLang="en-US" sz="1800" b="0" dirty="0" smtClean="0"/>
              <a:t>月のデータを対象に、</a:t>
            </a:r>
            <a:r>
              <a:rPr lang="ja-JP" altLang="ja-JP" sz="1800" b="0" dirty="0" smtClean="0"/>
              <a:t>1</a:t>
            </a:r>
            <a:r>
              <a:rPr lang="en-US" altLang="ja-JP" sz="1800" b="0" dirty="0" smtClean="0"/>
              <a:t>W</a:t>
            </a:r>
            <a:r>
              <a:rPr lang="ja-JP" altLang="en-US" sz="1800" b="0" dirty="0" smtClean="0"/>
              <a:t>毎に「発見する要素」と「影響する因子」を計算</a:t>
            </a:r>
            <a:r>
              <a:rPr lang="ja-JP" altLang="en-US" sz="1800" b="0" dirty="0" smtClean="0"/>
              <a:t>しま</a:t>
            </a:r>
            <a:r>
              <a:rPr lang="ja-JP" altLang="en-US" sz="1800" b="0" dirty="0" smtClean="0"/>
              <a:t>す</a:t>
            </a:r>
            <a:r>
              <a:rPr lang="ja-JP" altLang="en-US" sz="1800" b="0" dirty="0" smtClean="0"/>
              <a:t>。</a:t>
            </a:r>
            <a:r>
              <a:rPr lang="ja-JP" altLang="en-US" sz="1800" b="0" dirty="0" smtClean="0"/>
              <a:t>それぞれの変数の決定は、先日頂いた資料「</a:t>
            </a:r>
            <a:r>
              <a:rPr lang="en-US" altLang="ja-JP" sz="1800" b="0" dirty="0" smtClean="0"/>
              <a:t>AI</a:t>
            </a:r>
            <a:r>
              <a:rPr lang="ja-JP" altLang="en-US" sz="1800" b="0" dirty="0" smtClean="0"/>
              <a:t>在庫適正画面（案）」に基づいています</a:t>
            </a:r>
            <a:endParaRPr lang="en-US" altLang="ja-JP" sz="1800" b="0" dirty="0" smtClean="0"/>
          </a:p>
          <a:p>
            <a:endParaRPr lang="en-US" altLang="ja-JP" sz="1800" b="0" dirty="0" smtClean="0"/>
          </a:p>
          <a:p>
            <a:endParaRPr kumimoji="1" lang="ja-JP" altLang="en-US" sz="1800" b="0" dirty="0"/>
          </a:p>
        </p:txBody>
      </p:sp>
      <p:sp>
        <p:nvSpPr>
          <p:cNvPr id="3" name="テキスト プレースホルダー 2"/>
          <p:cNvSpPr>
            <a:spLocks noGrp="1"/>
          </p:cNvSpPr>
          <p:nvPr>
            <p:ph type="body" sz="quarter" idx="20"/>
          </p:nvPr>
        </p:nvSpPr>
        <p:spPr/>
        <p:txBody>
          <a:bodyPr/>
          <a:lstStyle/>
          <a:p>
            <a:r>
              <a:rPr kumimoji="1" lang="en-US" altLang="ja-JP" dirty="0" smtClean="0"/>
              <a:t>①</a:t>
            </a:r>
            <a:r>
              <a:rPr kumimoji="1" lang="ja-JP" altLang="en-US" dirty="0" smtClean="0"/>
              <a:t>データの準備（</a:t>
            </a:r>
            <a:r>
              <a:rPr kumimoji="1" lang="en-US" altLang="ja-JP" dirty="0" smtClean="0"/>
              <a:t>1</a:t>
            </a:r>
            <a:r>
              <a:rPr kumimoji="1" lang="ja-JP" altLang="en-US" dirty="0" smtClean="0"/>
              <a:t>）</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20日 </a:t>
            </a:fld>
            <a:endParaRPr lang="en-US" dirty="0"/>
          </a:p>
        </p:txBody>
      </p:sp>
      <p:graphicFrame>
        <p:nvGraphicFramePr>
          <p:cNvPr id="7" name="表 6"/>
          <p:cNvGraphicFramePr>
            <a:graphicFrameLocks noGrp="1"/>
          </p:cNvGraphicFramePr>
          <p:nvPr>
            <p:extLst>
              <p:ext uri="{D42A27DB-BD31-4B8C-83A1-F6EECF244321}">
                <p14:modId xmlns:p14="http://schemas.microsoft.com/office/powerpoint/2010/main" val="3789434479"/>
              </p:ext>
            </p:extLst>
          </p:nvPr>
        </p:nvGraphicFramePr>
        <p:xfrm>
          <a:off x="495295" y="4106849"/>
          <a:ext cx="11328405" cy="2243668"/>
        </p:xfrm>
        <a:graphic>
          <a:graphicData uri="http://schemas.openxmlformats.org/drawingml/2006/table">
            <a:tbl>
              <a:tblPr firstRow="1" bandRow="1">
                <a:tableStyleId>{7E9639D4-E3E2-4D34-9284-5A2195B3D0D7}</a:tableStyleId>
              </a:tblPr>
              <a:tblGrid>
                <a:gridCol w="1029855"/>
                <a:gridCol w="1029855"/>
                <a:gridCol w="1029855"/>
                <a:gridCol w="1029855"/>
                <a:gridCol w="1029855"/>
                <a:gridCol w="1029855"/>
                <a:gridCol w="1029855"/>
                <a:gridCol w="1029855"/>
                <a:gridCol w="1029855"/>
                <a:gridCol w="1029855"/>
                <a:gridCol w="1029855"/>
              </a:tblGrid>
              <a:tr h="560917">
                <a:tc>
                  <a:txBody>
                    <a:bodyPr/>
                    <a:lstStyle/>
                    <a:p>
                      <a:pPr algn="ctr"/>
                      <a:r>
                        <a:rPr kumimoji="1" lang="ja-JP" altLang="en-US" sz="1100" b="0" dirty="0" smtClean="0"/>
                        <a:t>品番</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kumimoji="1" lang="ja-JP" altLang="en-US" sz="1100" b="0" dirty="0" smtClean="0"/>
                        <a:t>在庫量</a:t>
                      </a:r>
                      <a:r>
                        <a:rPr kumimoji="1" lang="en-US" altLang="ja-JP" sz="1100" b="0" dirty="0" smtClean="0"/>
                        <a:t>/</a:t>
                      </a:r>
                      <a:r>
                        <a:rPr kumimoji="1" lang="ja-JP" altLang="en-US" sz="1100" b="0" dirty="0" smtClean="0"/>
                        <a:t>設計値</a:t>
                      </a:r>
                      <a:r>
                        <a:rPr kumimoji="1" lang="en-US" altLang="ja-JP" sz="1100" b="0" dirty="0" smtClean="0"/>
                        <a:t>MAX</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smtClean="0"/>
                        <a:t>在庫量</a:t>
                      </a:r>
                      <a:r>
                        <a:rPr kumimoji="1" lang="en-US" altLang="ja-JP" sz="1100" b="0" dirty="0" smtClean="0"/>
                        <a:t>/</a:t>
                      </a:r>
                      <a:r>
                        <a:rPr kumimoji="1" lang="ja-JP" altLang="en-US" sz="1100" b="0" dirty="0" smtClean="0"/>
                        <a:t>設計値</a:t>
                      </a:r>
                      <a:r>
                        <a:rPr kumimoji="1" lang="en-US" altLang="ja-JP" sz="1100" b="0" dirty="0" smtClean="0"/>
                        <a:t>MIN</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smtClean="0"/>
                        <a:t>先週からの在庫量の増加率</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smtClean="0"/>
                        <a:t>社内</a:t>
                      </a:r>
                      <a:r>
                        <a:rPr kumimoji="1" lang="en-US" altLang="ja-JP" sz="1100" b="0" dirty="0" smtClean="0"/>
                        <a:t>LT/</a:t>
                      </a:r>
                      <a:r>
                        <a:rPr kumimoji="1" lang="ja-JP" altLang="en-US" sz="1100" b="0" dirty="0" smtClean="0"/>
                        <a:t>設計値</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smtClean="0"/>
                        <a:t>先週からの社内</a:t>
                      </a:r>
                      <a:r>
                        <a:rPr kumimoji="1" lang="en-US" altLang="ja-JP" sz="1100" b="0" dirty="0" smtClean="0"/>
                        <a:t>LT</a:t>
                      </a:r>
                      <a:r>
                        <a:rPr kumimoji="1" lang="ja-JP" altLang="en-US" sz="1100" b="0" dirty="0" smtClean="0"/>
                        <a:t>の増加率</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smtClean="0"/>
                        <a:t>収容数</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pPr algn="ctr"/>
                      <a:r>
                        <a:rPr kumimoji="1" lang="ja-JP" altLang="en-US" sz="1100" b="0" dirty="0" smtClean="0"/>
                        <a:t>納入回数（便）</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pPr algn="ctr"/>
                      <a:r>
                        <a:rPr kumimoji="1" lang="ja-JP" altLang="en-US" sz="1100" b="0" dirty="0" smtClean="0"/>
                        <a:t>納入回数（遅れ）</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pPr algn="ctr"/>
                      <a:r>
                        <a:rPr kumimoji="1" lang="mr-IN" altLang="en-US" sz="1100" b="0" dirty="0" smtClean="0"/>
                        <a:t>…</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pPr algn="ctr"/>
                      <a:r>
                        <a:rPr kumimoji="1" lang="ja-JP" altLang="en-US" sz="1100" b="0" dirty="0" smtClean="0"/>
                        <a:t>不等ピッチ</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
        <p:nvSpPr>
          <p:cNvPr id="8" name="正方形/長方形 7"/>
          <p:cNvSpPr/>
          <p:nvPr/>
        </p:nvSpPr>
        <p:spPr>
          <a:xfrm>
            <a:off x="498251" y="3730002"/>
            <a:ext cx="1261884" cy="307777"/>
          </a:xfrm>
          <a:prstGeom prst="rect">
            <a:avLst/>
          </a:prstGeom>
        </p:spPr>
        <p:txBody>
          <a:bodyPr wrap="none">
            <a:spAutoFit/>
          </a:bodyPr>
          <a:lstStyle/>
          <a:p>
            <a:r>
              <a:rPr lang="ja-JP" altLang="en-US" sz="1400" u="sng" dirty="0" smtClean="0"/>
              <a:t>データの外観</a:t>
            </a:r>
            <a:endParaRPr lang="en-US" altLang="ja-JP" sz="1400" u="sng" dirty="0"/>
          </a:p>
        </p:txBody>
      </p:sp>
      <p:sp>
        <p:nvSpPr>
          <p:cNvPr id="9" name="正方形/長方形 8"/>
          <p:cNvSpPr/>
          <p:nvPr/>
        </p:nvSpPr>
        <p:spPr>
          <a:xfrm>
            <a:off x="541945" y="1760230"/>
            <a:ext cx="3288080" cy="1384995"/>
          </a:xfrm>
          <a:prstGeom prst="rect">
            <a:avLst/>
          </a:prstGeom>
        </p:spPr>
        <p:txBody>
          <a:bodyPr wrap="none">
            <a:spAutoFit/>
          </a:bodyPr>
          <a:lstStyle/>
          <a:p>
            <a:r>
              <a:rPr lang="ja-JP" altLang="en-US" sz="1400" b="1" dirty="0" smtClean="0">
                <a:solidFill>
                  <a:schemeClr val="accent6"/>
                </a:solidFill>
              </a:rPr>
              <a:t>「発見する要素</a:t>
            </a:r>
            <a:r>
              <a:rPr lang="ja-JP" altLang="en-US" sz="1400" b="1" dirty="0" smtClean="0">
                <a:solidFill>
                  <a:schemeClr val="accent6"/>
                </a:solidFill>
              </a:rPr>
              <a:t>」は以下の通り</a:t>
            </a:r>
            <a:endParaRPr lang="en-US" altLang="ja-JP" sz="1400" b="1" dirty="0" smtClean="0">
              <a:solidFill>
                <a:schemeClr val="accent6"/>
              </a:solidFill>
            </a:endParaRPr>
          </a:p>
          <a:p>
            <a:r>
              <a:rPr lang="ja-JP" altLang="en-US" sz="1400" dirty="0" smtClean="0">
                <a:solidFill>
                  <a:schemeClr val="accent6"/>
                </a:solidFill>
              </a:rPr>
              <a:t>・順立</a:t>
            </a:r>
            <a:r>
              <a:rPr lang="ja-JP" altLang="en-US" sz="1400" dirty="0" smtClean="0">
                <a:solidFill>
                  <a:schemeClr val="accent6"/>
                </a:solidFill>
              </a:rPr>
              <a:t>装置在庫量</a:t>
            </a:r>
            <a:r>
              <a:rPr lang="en-US" altLang="ja-JP" sz="1400" dirty="0" smtClean="0">
                <a:solidFill>
                  <a:schemeClr val="accent6"/>
                </a:solidFill>
              </a:rPr>
              <a:t>/</a:t>
            </a:r>
            <a:r>
              <a:rPr lang="ja-JP" altLang="en-US" sz="1400" dirty="0" smtClean="0">
                <a:solidFill>
                  <a:schemeClr val="accent6"/>
                </a:solidFill>
              </a:rPr>
              <a:t>設計値</a:t>
            </a:r>
            <a:r>
              <a:rPr lang="en-US" altLang="ja-JP" sz="1400" dirty="0" smtClean="0">
                <a:solidFill>
                  <a:schemeClr val="accent6"/>
                </a:solidFill>
              </a:rPr>
              <a:t>MAX</a:t>
            </a:r>
          </a:p>
          <a:p>
            <a:r>
              <a:rPr lang="ja-JP" altLang="en-US" sz="1400" dirty="0" smtClean="0">
                <a:solidFill>
                  <a:schemeClr val="accent6"/>
                </a:solidFill>
              </a:rPr>
              <a:t>・</a:t>
            </a:r>
            <a:r>
              <a:rPr lang="ja-JP" altLang="en-US" sz="1400" dirty="0">
                <a:solidFill>
                  <a:schemeClr val="accent6"/>
                </a:solidFill>
              </a:rPr>
              <a:t>順立</a:t>
            </a:r>
            <a:r>
              <a:rPr lang="ja-JP" altLang="en-US" sz="1400" dirty="0" smtClean="0">
                <a:solidFill>
                  <a:schemeClr val="accent6"/>
                </a:solidFill>
              </a:rPr>
              <a:t>装置在庫量</a:t>
            </a:r>
            <a:r>
              <a:rPr lang="en-US" altLang="ja-JP" sz="1400" dirty="0">
                <a:solidFill>
                  <a:schemeClr val="accent6"/>
                </a:solidFill>
              </a:rPr>
              <a:t>/</a:t>
            </a:r>
            <a:r>
              <a:rPr lang="ja-JP" altLang="en-US" sz="1400" dirty="0" smtClean="0">
                <a:solidFill>
                  <a:schemeClr val="accent6"/>
                </a:solidFill>
              </a:rPr>
              <a:t>設計値</a:t>
            </a:r>
            <a:r>
              <a:rPr lang="en-US" altLang="ja-JP" sz="1400" dirty="0" smtClean="0">
                <a:solidFill>
                  <a:schemeClr val="accent6"/>
                </a:solidFill>
              </a:rPr>
              <a:t>MIN</a:t>
            </a:r>
          </a:p>
          <a:p>
            <a:r>
              <a:rPr lang="ja-JP" altLang="en-US" sz="1400" dirty="0" smtClean="0">
                <a:solidFill>
                  <a:schemeClr val="accent6"/>
                </a:solidFill>
              </a:rPr>
              <a:t>・先週から</a:t>
            </a:r>
            <a:r>
              <a:rPr lang="ja-JP" altLang="en-US" sz="1400" dirty="0" smtClean="0">
                <a:solidFill>
                  <a:schemeClr val="accent6"/>
                </a:solidFill>
              </a:rPr>
              <a:t>の</a:t>
            </a:r>
            <a:r>
              <a:rPr lang="ja-JP" altLang="en-US" sz="1400" dirty="0" smtClean="0">
                <a:solidFill>
                  <a:schemeClr val="accent6"/>
                </a:solidFill>
              </a:rPr>
              <a:t>順立装置</a:t>
            </a:r>
            <a:r>
              <a:rPr lang="ja-JP" altLang="en-US" sz="1400" dirty="0" smtClean="0">
                <a:solidFill>
                  <a:schemeClr val="accent6"/>
                </a:solidFill>
              </a:rPr>
              <a:t>在庫量</a:t>
            </a:r>
            <a:r>
              <a:rPr lang="ja-JP" altLang="en-US" sz="1400" dirty="0" smtClean="0">
                <a:solidFill>
                  <a:schemeClr val="accent6"/>
                </a:solidFill>
              </a:rPr>
              <a:t>の増加率</a:t>
            </a:r>
            <a:endParaRPr lang="en-US" altLang="ja-JP" sz="1400" dirty="0" smtClean="0">
              <a:solidFill>
                <a:schemeClr val="accent6"/>
              </a:solidFill>
            </a:endParaRPr>
          </a:p>
          <a:p>
            <a:r>
              <a:rPr lang="ja-JP" altLang="en-US" sz="1400" dirty="0" smtClean="0">
                <a:solidFill>
                  <a:srgbClr val="FA0A3C"/>
                </a:solidFill>
              </a:rPr>
              <a:t>・社内</a:t>
            </a:r>
            <a:r>
              <a:rPr lang="en-US" altLang="ja-JP" sz="1400" dirty="0" smtClean="0">
                <a:solidFill>
                  <a:srgbClr val="FA0A3C"/>
                </a:solidFill>
              </a:rPr>
              <a:t>LT</a:t>
            </a:r>
            <a:r>
              <a:rPr lang="ja-JP" altLang="en-US" sz="1400" dirty="0" smtClean="0">
                <a:solidFill>
                  <a:srgbClr val="FA0A3C"/>
                </a:solidFill>
              </a:rPr>
              <a:t>（検収</a:t>
            </a:r>
            <a:r>
              <a:rPr lang="en-US" altLang="ja-JP" sz="1400" dirty="0" smtClean="0">
                <a:solidFill>
                  <a:srgbClr val="FA0A3C"/>
                </a:solidFill>
              </a:rPr>
              <a:t>〜</a:t>
            </a:r>
            <a:r>
              <a:rPr lang="ja-JP" altLang="en-US" sz="1400" dirty="0" smtClean="0">
                <a:solidFill>
                  <a:srgbClr val="FA0A3C"/>
                </a:solidFill>
              </a:rPr>
              <a:t>回収</a:t>
            </a:r>
            <a:r>
              <a:rPr lang="en-US" altLang="ja-JP" sz="1400" dirty="0" smtClean="0">
                <a:solidFill>
                  <a:srgbClr val="FA0A3C"/>
                </a:solidFill>
              </a:rPr>
              <a:t>LT</a:t>
            </a:r>
            <a:r>
              <a:rPr lang="ja-JP" altLang="en-US" sz="1400" dirty="0" smtClean="0">
                <a:solidFill>
                  <a:srgbClr val="FA0A3C"/>
                </a:solidFill>
              </a:rPr>
              <a:t>）</a:t>
            </a:r>
            <a:r>
              <a:rPr lang="en-US" altLang="ja-JP" sz="1400" dirty="0" smtClean="0">
                <a:solidFill>
                  <a:srgbClr val="FA0A3C"/>
                </a:solidFill>
              </a:rPr>
              <a:t>/</a:t>
            </a:r>
            <a:r>
              <a:rPr lang="ja-JP" altLang="en-US" sz="1400" dirty="0" smtClean="0">
                <a:solidFill>
                  <a:srgbClr val="FA0A3C"/>
                </a:solidFill>
              </a:rPr>
              <a:t>設計値</a:t>
            </a:r>
            <a:endParaRPr lang="en-US" altLang="ja-JP" sz="1400" dirty="0" smtClean="0">
              <a:solidFill>
                <a:srgbClr val="FA0A3C"/>
              </a:solidFill>
            </a:endParaRPr>
          </a:p>
          <a:p>
            <a:r>
              <a:rPr lang="ja-JP" altLang="en-US" sz="1400" dirty="0" smtClean="0">
                <a:solidFill>
                  <a:srgbClr val="FA0A3C"/>
                </a:solidFill>
              </a:rPr>
              <a:t>・先週からの社内</a:t>
            </a:r>
            <a:r>
              <a:rPr lang="en-US" altLang="ja-JP" sz="1400" dirty="0" smtClean="0">
                <a:solidFill>
                  <a:srgbClr val="FA0A3C"/>
                </a:solidFill>
              </a:rPr>
              <a:t>LT</a:t>
            </a:r>
            <a:r>
              <a:rPr lang="ja-JP" altLang="en-US" sz="1400" dirty="0" smtClean="0">
                <a:solidFill>
                  <a:srgbClr val="FA0A3C"/>
                </a:solidFill>
              </a:rPr>
              <a:t>の増加率</a:t>
            </a:r>
            <a:endParaRPr lang="en-US" altLang="ja-JP" sz="1400" dirty="0" smtClean="0">
              <a:solidFill>
                <a:srgbClr val="FA0A3C"/>
              </a:solidFill>
            </a:endParaRPr>
          </a:p>
        </p:txBody>
      </p:sp>
      <p:sp>
        <p:nvSpPr>
          <p:cNvPr id="10" name="正方形/長方形 9"/>
          <p:cNvSpPr/>
          <p:nvPr/>
        </p:nvSpPr>
        <p:spPr>
          <a:xfrm>
            <a:off x="6737340" y="742434"/>
            <a:ext cx="4324360" cy="307777"/>
          </a:xfrm>
          <a:prstGeom prst="rect">
            <a:avLst/>
          </a:prstGeom>
        </p:spPr>
        <p:txBody>
          <a:bodyPr wrap="square" numCol="2">
            <a:spAutoFit/>
          </a:bodyPr>
          <a:lstStyle/>
          <a:p>
            <a:endParaRPr lang="en-US" altLang="ja-JP" sz="1400" dirty="0" smtClean="0"/>
          </a:p>
        </p:txBody>
      </p:sp>
      <p:sp>
        <p:nvSpPr>
          <p:cNvPr id="12" name="正方形/長方形 11"/>
          <p:cNvSpPr/>
          <p:nvPr/>
        </p:nvSpPr>
        <p:spPr>
          <a:xfrm>
            <a:off x="3872891" y="1731537"/>
            <a:ext cx="8134123" cy="1815882"/>
          </a:xfrm>
          <a:prstGeom prst="rect">
            <a:avLst/>
          </a:prstGeom>
        </p:spPr>
        <p:txBody>
          <a:bodyPr wrap="square" numCol="3">
            <a:spAutoFit/>
          </a:bodyPr>
          <a:lstStyle/>
          <a:p>
            <a:r>
              <a:rPr lang="ja-JP" altLang="en-US" sz="1400" b="1" dirty="0" smtClean="0">
                <a:solidFill>
                  <a:schemeClr val="accent5"/>
                </a:solidFill>
              </a:rPr>
              <a:t>「影響する因子</a:t>
            </a:r>
            <a:r>
              <a:rPr lang="ja-JP" altLang="en-US" sz="1400" b="1" dirty="0" smtClean="0">
                <a:solidFill>
                  <a:schemeClr val="accent5"/>
                </a:solidFill>
              </a:rPr>
              <a:t>」は以下の通り</a:t>
            </a:r>
            <a:endParaRPr lang="en-US" altLang="ja-JP" sz="1400" b="1" dirty="0" smtClean="0">
              <a:solidFill>
                <a:schemeClr val="accent5"/>
              </a:solidFill>
            </a:endParaRPr>
          </a:p>
          <a:p>
            <a:r>
              <a:rPr lang="ja-JP" altLang="en-US" sz="1400" dirty="0" smtClean="0">
                <a:solidFill>
                  <a:schemeClr val="accent5"/>
                </a:solidFill>
              </a:rPr>
              <a:t>・</a:t>
            </a:r>
            <a:r>
              <a:rPr lang="ja-JP" altLang="en-US" sz="1400" dirty="0">
                <a:solidFill>
                  <a:schemeClr val="accent5"/>
                </a:solidFill>
              </a:rPr>
              <a:t>収容数</a:t>
            </a:r>
            <a:endParaRPr lang="en-US" altLang="ja-JP" sz="1400" dirty="0">
              <a:solidFill>
                <a:schemeClr val="accent5"/>
              </a:solidFill>
            </a:endParaRPr>
          </a:p>
          <a:p>
            <a:r>
              <a:rPr lang="ja-JP" altLang="en-US" sz="1400" dirty="0">
                <a:solidFill>
                  <a:schemeClr val="accent5"/>
                </a:solidFill>
              </a:rPr>
              <a:t>・納入回数（便）</a:t>
            </a:r>
            <a:endParaRPr lang="en-US" altLang="ja-JP" sz="1400" dirty="0">
              <a:solidFill>
                <a:schemeClr val="accent5"/>
              </a:solidFill>
            </a:endParaRPr>
          </a:p>
          <a:p>
            <a:r>
              <a:rPr lang="ja-JP" altLang="en-US" sz="1400" dirty="0">
                <a:solidFill>
                  <a:schemeClr val="accent5"/>
                </a:solidFill>
              </a:rPr>
              <a:t>・納入回数（遅れ）</a:t>
            </a:r>
            <a:endParaRPr lang="en-US" altLang="ja-JP" sz="1400" dirty="0">
              <a:solidFill>
                <a:schemeClr val="accent5"/>
              </a:solidFill>
            </a:endParaRPr>
          </a:p>
          <a:p>
            <a:r>
              <a:rPr lang="ja-JP" altLang="en-US" sz="1400" dirty="0">
                <a:solidFill>
                  <a:schemeClr val="accent5"/>
                </a:solidFill>
              </a:rPr>
              <a:t>・基準在庫日数</a:t>
            </a:r>
            <a:endParaRPr lang="en-US" altLang="ja-JP" sz="1400" dirty="0">
              <a:solidFill>
                <a:schemeClr val="accent5"/>
              </a:solidFill>
            </a:endParaRPr>
          </a:p>
          <a:p>
            <a:r>
              <a:rPr lang="ja-JP" altLang="en-US" sz="1400" dirty="0">
                <a:solidFill>
                  <a:schemeClr val="accent5"/>
                </a:solidFill>
              </a:rPr>
              <a:t>・基準在庫枚数</a:t>
            </a:r>
            <a:endParaRPr lang="en-US" altLang="ja-JP" sz="1400" dirty="0">
              <a:solidFill>
                <a:schemeClr val="accent5"/>
              </a:solidFill>
            </a:endParaRPr>
          </a:p>
          <a:p>
            <a:r>
              <a:rPr lang="ja-JP" altLang="en-US" sz="1400" dirty="0">
                <a:solidFill>
                  <a:schemeClr val="accent5"/>
                </a:solidFill>
              </a:rPr>
              <a:t>・組立時間稼働率</a:t>
            </a:r>
            <a:endParaRPr lang="en-US" altLang="ja-JP" sz="1400" dirty="0">
              <a:solidFill>
                <a:schemeClr val="accent5"/>
              </a:solidFill>
            </a:endParaRPr>
          </a:p>
          <a:p>
            <a:r>
              <a:rPr lang="ja-JP" altLang="en-US" sz="1400" dirty="0" smtClean="0">
                <a:solidFill>
                  <a:schemeClr val="accent5"/>
                </a:solidFill>
              </a:rPr>
              <a:t>・</a:t>
            </a:r>
            <a:r>
              <a:rPr lang="ja-JP" altLang="en-US" sz="1400" dirty="0" smtClean="0">
                <a:solidFill>
                  <a:schemeClr val="accent5"/>
                </a:solidFill>
              </a:rPr>
              <a:t>便</a:t>
            </a:r>
            <a:r>
              <a:rPr lang="en-US" altLang="ja-JP" sz="1400" dirty="0" smtClean="0">
                <a:solidFill>
                  <a:schemeClr val="accent5"/>
                </a:solidFill>
              </a:rPr>
              <a:t>Ave</a:t>
            </a:r>
            <a:endParaRPr lang="en-US" altLang="ja-JP" sz="1400" dirty="0" smtClean="0">
              <a:solidFill>
                <a:schemeClr val="accent5"/>
              </a:solidFill>
            </a:endParaRPr>
          </a:p>
          <a:p>
            <a:r>
              <a:rPr lang="ja-JP" altLang="en-US" sz="1400" dirty="0" smtClean="0">
                <a:solidFill>
                  <a:schemeClr val="accent5"/>
                </a:solidFill>
              </a:rPr>
              <a:t>・</a:t>
            </a:r>
            <a:r>
              <a:rPr lang="ja-JP" altLang="en-US" sz="1400" dirty="0" smtClean="0">
                <a:solidFill>
                  <a:schemeClr val="accent5"/>
                </a:solidFill>
              </a:rPr>
              <a:t>加工数</a:t>
            </a:r>
            <a:endParaRPr lang="en-US" altLang="ja-JP" sz="1400" dirty="0" smtClean="0">
              <a:solidFill>
                <a:schemeClr val="accent5"/>
              </a:solidFill>
            </a:endParaRPr>
          </a:p>
          <a:p>
            <a:r>
              <a:rPr lang="ja-JP" altLang="en-US" sz="1400" dirty="0" smtClean="0">
                <a:solidFill>
                  <a:schemeClr val="accent5"/>
                </a:solidFill>
              </a:rPr>
              <a:t>・不等</a:t>
            </a:r>
            <a:r>
              <a:rPr lang="ja-JP" altLang="en-US" sz="1400" dirty="0" smtClean="0">
                <a:solidFill>
                  <a:schemeClr val="accent5"/>
                </a:solidFill>
              </a:rPr>
              <a:t>ピッチ</a:t>
            </a:r>
            <a:endParaRPr lang="en-US" altLang="ja-JP" sz="1400" dirty="0" smtClean="0">
              <a:solidFill>
                <a:schemeClr val="accent5"/>
              </a:solidFill>
            </a:endParaRPr>
          </a:p>
          <a:p>
            <a:r>
              <a:rPr lang="ja-JP" altLang="en-US" sz="1400" dirty="0" smtClean="0">
                <a:solidFill>
                  <a:schemeClr val="accent5"/>
                </a:solidFill>
              </a:rPr>
              <a:t>・</a:t>
            </a:r>
            <a:r>
              <a:rPr lang="ja-JP" altLang="en-US" sz="1400" dirty="0" smtClean="0">
                <a:solidFill>
                  <a:schemeClr val="accent5"/>
                </a:solidFill>
              </a:rPr>
              <a:t>納入数</a:t>
            </a:r>
            <a:r>
              <a:rPr lang="ja-JP" altLang="ja-JP" sz="1400" dirty="0">
                <a:solidFill>
                  <a:schemeClr val="accent5"/>
                </a:solidFill>
              </a:rPr>
              <a:t>/</a:t>
            </a:r>
            <a:r>
              <a:rPr lang="ja-JP" altLang="en-US" sz="1400" dirty="0">
                <a:solidFill>
                  <a:schemeClr val="accent5"/>
                </a:solidFill>
              </a:rPr>
              <a:t>日量数</a:t>
            </a:r>
            <a:endParaRPr lang="en-US" altLang="ja-JP" sz="1400" dirty="0">
              <a:solidFill>
                <a:schemeClr val="accent5"/>
              </a:solidFill>
            </a:endParaRPr>
          </a:p>
          <a:p>
            <a:r>
              <a:rPr lang="ja-JP" altLang="en-US" sz="1400" dirty="0">
                <a:solidFill>
                  <a:schemeClr val="accent5"/>
                </a:solidFill>
              </a:rPr>
              <a:t>・入庫数</a:t>
            </a:r>
            <a:r>
              <a:rPr lang="en-US" altLang="ja-JP" sz="1400" dirty="0">
                <a:solidFill>
                  <a:schemeClr val="accent5"/>
                </a:solidFill>
              </a:rPr>
              <a:t>/</a:t>
            </a:r>
            <a:r>
              <a:rPr lang="ja-JP" altLang="en-US" sz="1400" dirty="0">
                <a:solidFill>
                  <a:schemeClr val="accent5"/>
                </a:solidFill>
              </a:rPr>
              <a:t>納入数</a:t>
            </a:r>
            <a:endParaRPr lang="en-US" altLang="ja-JP" sz="1400" dirty="0">
              <a:solidFill>
                <a:schemeClr val="accent5"/>
              </a:solidFill>
            </a:endParaRPr>
          </a:p>
          <a:p>
            <a:r>
              <a:rPr lang="ja-JP" altLang="en-US" sz="1400" dirty="0">
                <a:solidFill>
                  <a:schemeClr val="accent5"/>
                </a:solidFill>
              </a:rPr>
              <a:t>・出庫数</a:t>
            </a:r>
            <a:r>
              <a:rPr lang="en-US" altLang="ja-JP" sz="1400" dirty="0">
                <a:solidFill>
                  <a:schemeClr val="accent5"/>
                </a:solidFill>
              </a:rPr>
              <a:t>/</a:t>
            </a:r>
            <a:r>
              <a:rPr lang="ja-JP" altLang="en-US" sz="1400" dirty="0">
                <a:solidFill>
                  <a:schemeClr val="accent5"/>
                </a:solidFill>
              </a:rPr>
              <a:t>入庫数</a:t>
            </a:r>
            <a:endParaRPr lang="en-US" altLang="ja-JP" sz="1400" dirty="0">
              <a:solidFill>
                <a:schemeClr val="accent5"/>
              </a:solidFill>
            </a:endParaRPr>
          </a:p>
          <a:p>
            <a:r>
              <a:rPr lang="ja-JP" altLang="en-US" sz="1400" dirty="0">
                <a:solidFill>
                  <a:schemeClr val="accent5"/>
                </a:solidFill>
              </a:rPr>
              <a:t>・回収数</a:t>
            </a:r>
            <a:r>
              <a:rPr lang="en-US" altLang="ja-JP" sz="1400" dirty="0">
                <a:solidFill>
                  <a:schemeClr val="accent5"/>
                </a:solidFill>
              </a:rPr>
              <a:t>/</a:t>
            </a:r>
            <a:r>
              <a:rPr lang="ja-JP" altLang="en-US" sz="1400" dirty="0" smtClean="0">
                <a:solidFill>
                  <a:schemeClr val="accent5"/>
                </a:solidFill>
              </a:rPr>
              <a:t>出庫数</a:t>
            </a:r>
            <a:endParaRPr lang="en-US" altLang="ja-JP" sz="1400" dirty="0" smtClean="0">
              <a:solidFill>
                <a:schemeClr val="accent5"/>
              </a:solidFill>
            </a:endParaRPr>
          </a:p>
          <a:p>
            <a:r>
              <a:rPr lang="ja-JP" altLang="en-US" sz="1400" dirty="0" smtClean="0">
                <a:solidFill>
                  <a:schemeClr val="accent5"/>
                </a:solidFill>
              </a:rPr>
              <a:t>・仕入先</a:t>
            </a:r>
            <a:endParaRPr lang="en-US" altLang="ja-JP" sz="1400" dirty="0">
              <a:solidFill>
                <a:schemeClr val="accent5"/>
              </a:solidFill>
            </a:endParaRPr>
          </a:p>
          <a:p>
            <a:r>
              <a:rPr lang="ja-JP" altLang="en-US" sz="1400" dirty="0" smtClean="0">
                <a:solidFill>
                  <a:schemeClr val="accent5"/>
                </a:solidFill>
              </a:rPr>
              <a:t>・箱種</a:t>
            </a:r>
            <a:endParaRPr lang="en-US" altLang="ja-JP" sz="1400" dirty="0" smtClean="0">
              <a:solidFill>
                <a:schemeClr val="accent5"/>
              </a:solidFill>
            </a:endParaRPr>
          </a:p>
          <a:p>
            <a:r>
              <a:rPr lang="ja-JP" altLang="en-US" sz="1400" dirty="0" smtClean="0">
                <a:solidFill>
                  <a:schemeClr val="accent5"/>
                </a:solidFill>
              </a:rPr>
              <a:t>・使用工程</a:t>
            </a:r>
            <a:endParaRPr lang="en-US" altLang="ja-JP" sz="1400" dirty="0">
              <a:solidFill>
                <a:schemeClr val="accent5"/>
              </a:solidFill>
            </a:endParaRPr>
          </a:p>
        </p:txBody>
      </p:sp>
    </p:spTree>
    <p:extLst>
      <p:ext uri="{BB962C8B-B14F-4D97-AF65-F5344CB8AC3E}">
        <p14:creationId xmlns:p14="http://schemas.microsoft.com/office/powerpoint/2010/main" val="2419860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kumimoji="1" lang="ja-JP" altLang="en-US" sz="1800" b="0" dirty="0" smtClean="0"/>
              <a:t>「仕入先」や「箱種」、「使用工程」などの数値データではないカテゴリデータは以下のような形に</a:t>
            </a:r>
            <a:r>
              <a:rPr kumimoji="1" lang="en-US" altLang="ja-JP" sz="1800" b="0" dirty="0" smtClean="0"/>
              <a:t>0</a:t>
            </a:r>
            <a:r>
              <a:rPr kumimoji="1" lang="ja-JP" altLang="en-US" sz="1800" b="0" dirty="0" smtClean="0"/>
              <a:t>または１に変換（ワンホットエンコーディング）</a:t>
            </a:r>
            <a:r>
              <a:rPr kumimoji="1" lang="ja-JP" altLang="en-US" sz="1800" b="0" dirty="0" smtClean="0"/>
              <a:t>しま</a:t>
            </a:r>
            <a:r>
              <a:rPr kumimoji="1" lang="ja-JP" altLang="en-US" sz="1800" b="0" dirty="0" smtClean="0"/>
              <a:t>す</a:t>
            </a:r>
            <a:endParaRPr kumimoji="1" lang="en-US" altLang="ja-JP" sz="1800" b="0" dirty="0" smtClean="0"/>
          </a:p>
          <a:p>
            <a:endParaRPr lang="en-US" altLang="ja-JP" sz="1800" b="0" dirty="0"/>
          </a:p>
          <a:p>
            <a:r>
              <a:rPr lang="en-US" altLang="en-US" sz="1800" b="0" dirty="0" smtClean="0"/>
              <a:t>変換方法</a:t>
            </a:r>
            <a:r>
              <a:rPr lang="ja-JP" altLang="en-US" sz="1800" b="0" dirty="0" smtClean="0"/>
              <a:t>のイメージ</a:t>
            </a:r>
            <a:endParaRPr lang="en-US" altLang="en-US" sz="1800" b="0" dirty="0" smtClean="0"/>
          </a:p>
          <a:p>
            <a:r>
              <a:rPr kumimoji="1" lang="en-US" altLang="en-US" sz="1800" b="0" dirty="0" smtClean="0"/>
              <a:t>・</a:t>
            </a:r>
            <a:endParaRPr kumimoji="1" lang="en-US" altLang="ja-JP" sz="1800" b="0" dirty="0" smtClean="0"/>
          </a:p>
          <a:p>
            <a:endParaRPr kumimoji="1" lang="ja-JP" altLang="en-US" dirty="0"/>
          </a:p>
        </p:txBody>
      </p:sp>
      <p:sp>
        <p:nvSpPr>
          <p:cNvPr id="3" name="テキスト プレースホルダー 2"/>
          <p:cNvSpPr>
            <a:spLocks noGrp="1"/>
          </p:cNvSpPr>
          <p:nvPr>
            <p:ph type="body" sz="quarter" idx="20"/>
          </p:nvPr>
        </p:nvSpPr>
        <p:spPr/>
        <p:txBody>
          <a:bodyPr/>
          <a:lstStyle/>
          <a:p>
            <a:r>
              <a:rPr lang="en-US" altLang="ja-JP" dirty="0" smtClean="0"/>
              <a:t>①</a:t>
            </a:r>
            <a:r>
              <a:rPr kumimoji="1" lang="ja-JP" altLang="en-US" dirty="0" smtClean="0"/>
              <a:t>データの準備（</a:t>
            </a:r>
            <a:r>
              <a:rPr kumimoji="1" lang="en-US" altLang="ja-JP" dirty="0" smtClean="0"/>
              <a:t>2</a:t>
            </a:r>
            <a:r>
              <a:rPr kumimoji="1" lang="ja-JP" altLang="en-US" dirty="0" smtClean="0"/>
              <a:t>）</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20日 </a:t>
            </a:fld>
            <a:endParaRPr lang="en-US" dirty="0"/>
          </a:p>
        </p:txBody>
      </p:sp>
      <p:graphicFrame>
        <p:nvGraphicFramePr>
          <p:cNvPr id="5" name="表 4"/>
          <p:cNvGraphicFramePr>
            <a:graphicFrameLocks noGrp="1"/>
          </p:cNvGraphicFramePr>
          <p:nvPr>
            <p:extLst>
              <p:ext uri="{D42A27DB-BD31-4B8C-83A1-F6EECF244321}">
                <p14:modId xmlns:p14="http://schemas.microsoft.com/office/powerpoint/2010/main" val="2872695101"/>
              </p:ext>
            </p:extLst>
          </p:nvPr>
        </p:nvGraphicFramePr>
        <p:xfrm>
          <a:off x="495295" y="3403599"/>
          <a:ext cx="11328405" cy="2838028"/>
        </p:xfrm>
        <a:graphic>
          <a:graphicData uri="http://schemas.openxmlformats.org/drawingml/2006/table">
            <a:tbl>
              <a:tblPr firstRow="1" bandRow="1">
                <a:tableStyleId>{7E9639D4-E3E2-4D34-9284-5A2195B3D0D7}</a:tableStyleId>
              </a:tblPr>
              <a:tblGrid>
                <a:gridCol w="1029855"/>
                <a:gridCol w="1029855"/>
                <a:gridCol w="1029855"/>
                <a:gridCol w="1029855"/>
                <a:gridCol w="1029855"/>
                <a:gridCol w="1029855"/>
                <a:gridCol w="1029855"/>
                <a:gridCol w="1029855"/>
                <a:gridCol w="1029855"/>
                <a:gridCol w="1029855"/>
                <a:gridCol w="1029855"/>
              </a:tblGrid>
              <a:tr h="560917">
                <a:tc>
                  <a:txBody>
                    <a:bodyPr/>
                    <a:lstStyle/>
                    <a:p>
                      <a:pPr algn="ctr"/>
                      <a:r>
                        <a:rPr kumimoji="1" lang="ja-JP" altLang="en-US" sz="1100" b="0" dirty="0" smtClean="0"/>
                        <a:t>品番</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kumimoji="1" lang="ja-JP" altLang="en-US" sz="1100" b="0" dirty="0" smtClean="0"/>
                        <a:t>発見する</a:t>
                      </a:r>
                      <a:r>
                        <a:rPr kumimoji="1" lang="ja-JP" altLang="en-US" sz="1100" b="0" dirty="0" smtClean="0"/>
                        <a:t>要素</a:t>
                      </a:r>
                      <a:r>
                        <a:rPr kumimoji="1" lang="en-US" altLang="ja-JP" sz="1100" b="0" dirty="0" smtClean="0"/>
                        <a:t>(</a:t>
                      </a:r>
                      <a:r>
                        <a:rPr kumimoji="1" lang="ja-JP" altLang="en-US" sz="1100" b="0" dirty="0" smtClean="0"/>
                        <a:t>略）</a:t>
                      </a:r>
                      <a:endParaRPr kumimoji="1" lang="en-US" altLang="ja-JP" sz="1100" b="0" dirty="0" smtClean="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smtClean="0"/>
                        <a:t>仕入先名</a:t>
                      </a:r>
                      <a:r>
                        <a:rPr kumimoji="1" lang="en-US" altLang="ja-JP" sz="1100" b="0" dirty="0" smtClean="0"/>
                        <a:t>_</a:t>
                      </a:r>
                      <a:r>
                        <a:rPr kumimoji="1" lang="ja-JP" altLang="en-US" sz="1100" b="0" dirty="0" smtClean="0"/>
                        <a:t>アイコー（株）</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8CD2"/>
                    </a:solidFill>
                  </a:tcPr>
                </a:tc>
                <a:tc>
                  <a:txBody>
                    <a:bodyPr/>
                    <a:lstStyle/>
                    <a:p>
                      <a:r>
                        <a:rPr lang="ja-JP" altLang="en-US" sz="1100" b="0" dirty="0" smtClean="0"/>
                        <a:t>仕入先名</a:t>
                      </a:r>
                      <a:r>
                        <a:rPr lang="en-US" altLang="ja-JP" sz="1100" b="0" dirty="0" smtClean="0"/>
                        <a:t>_</a:t>
                      </a:r>
                      <a:r>
                        <a:rPr lang="ja-JP" altLang="en-US" sz="1100" b="0" dirty="0" smtClean="0"/>
                        <a:t>アイシン機工（株）</a:t>
                      </a:r>
                      <a:endParaRPr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8CD2"/>
                    </a:solidFill>
                  </a:tcPr>
                </a:tc>
                <a:tc>
                  <a:txBody>
                    <a:bodyPr/>
                    <a:lstStyle/>
                    <a:p>
                      <a:r>
                        <a:rPr lang="ja-JP" altLang="en-US" sz="1100" b="0" dirty="0" smtClean="0"/>
                        <a:t>仕入先名</a:t>
                      </a:r>
                      <a:r>
                        <a:rPr lang="en-US" altLang="ja-JP" sz="1100" b="0" dirty="0" smtClean="0"/>
                        <a:t>_</a:t>
                      </a:r>
                      <a:r>
                        <a:rPr lang="ja-JP" altLang="en-US" sz="1100" b="0" dirty="0" smtClean="0"/>
                        <a:t>アイシン精機（株）</a:t>
                      </a:r>
                      <a:endParaRPr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8CD2"/>
                    </a:solidFill>
                  </a:tcPr>
                </a:tc>
                <a:tc>
                  <a:txBody>
                    <a:bodyPr/>
                    <a:lstStyle/>
                    <a:p>
                      <a:r>
                        <a:rPr lang="ja-JP" altLang="en-US" sz="1100" b="0" dirty="0" smtClean="0"/>
                        <a:t>仕入先名</a:t>
                      </a:r>
                      <a:r>
                        <a:rPr lang="en-US" altLang="ja-JP" sz="1100" b="0" dirty="0" smtClean="0"/>
                        <a:t>_</a:t>
                      </a:r>
                      <a:r>
                        <a:rPr lang="ja-JP" altLang="en-US" sz="1100" b="0" dirty="0" smtClean="0"/>
                        <a:t>サトープレス工業（株）</a:t>
                      </a:r>
                      <a:endParaRPr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8CD2"/>
                    </a:solidFill>
                  </a:tcPr>
                </a:tc>
                <a:tc>
                  <a:txBody>
                    <a:bodyPr/>
                    <a:lstStyle/>
                    <a:p>
                      <a:r>
                        <a:rPr lang="ja-JP" altLang="en-US" sz="1100" b="0" dirty="0" smtClean="0"/>
                        <a:t>仕入先名</a:t>
                      </a:r>
                      <a:r>
                        <a:rPr lang="en-US" altLang="ja-JP" sz="1100" b="0" dirty="0" smtClean="0"/>
                        <a:t>_</a:t>
                      </a:r>
                      <a:r>
                        <a:rPr lang="ja-JP" altLang="en-US" sz="1100" b="0" dirty="0" smtClean="0"/>
                        <a:t>サンコール（株）</a:t>
                      </a:r>
                      <a:endParaRPr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r>
                        <a:rPr lang="ja-JP" altLang="en-US" sz="1100" b="0" dirty="0" smtClean="0"/>
                        <a:t>仕入先名</a:t>
                      </a:r>
                      <a:r>
                        <a:rPr lang="en-US" altLang="ja-JP" sz="1100" b="0" dirty="0" smtClean="0"/>
                        <a:t>_</a:t>
                      </a:r>
                      <a:r>
                        <a:rPr lang="ja-JP" altLang="en-US" sz="1100" b="0" dirty="0" smtClean="0"/>
                        <a:t>マレリ（株）</a:t>
                      </a:r>
                      <a:endParaRPr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r>
                        <a:rPr lang="mr-IN" altLang="ja-JP" sz="1100" b="0" dirty="0" smtClean="0"/>
                        <a:t>…</a:t>
                      </a:r>
                      <a:endParaRPr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r>
                        <a:rPr lang="ja-JP" altLang="en-US" sz="1100" b="0" dirty="0" smtClean="0"/>
                        <a:t>使用工程</a:t>
                      </a:r>
                      <a:r>
                        <a:rPr lang="en-US" altLang="ja-JP" sz="1100" b="0" dirty="0" smtClean="0"/>
                        <a:t>_7.</a:t>
                      </a:r>
                      <a:r>
                        <a:rPr lang="ja-JP" altLang="en-US" sz="1100" b="0" dirty="0" smtClean="0"/>
                        <a:t>ファイナル前半</a:t>
                      </a:r>
                      <a:endParaRPr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r>
                        <a:rPr lang="ja-JP" altLang="en-US" sz="1100" b="0" dirty="0" smtClean="0"/>
                        <a:t>使用工程</a:t>
                      </a:r>
                      <a:r>
                        <a:rPr lang="en-US" altLang="ja-JP" sz="1100" b="0" dirty="0" smtClean="0"/>
                        <a:t>_8.</a:t>
                      </a:r>
                      <a:r>
                        <a:rPr lang="ja-JP" altLang="en-US" sz="1100" b="0" dirty="0" smtClean="0"/>
                        <a:t>ファイナル後半</a:t>
                      </a:r>
                      <a:endParaRPr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301214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ja-JP" altLang="en-US" sz="1800" b="0" dirty="0" smtClean="0"/>
              <a:t>「ランダムフォレスト」と呼ばれる決定木モデルを採用します。</a:t>
            </a:r>
            <a:r>
              <a:rPr lang="ja-JP" altLang="en-US" sz="1800" b="0" dirty="0" smtClean="0"/>
              <a:t>決定</a:t>
            </a:r>
            <a:r>
              <a:rPr lang="ja-JP" altLang="en-US" sz="1800" b="0" dirty="0" smtClean="0"/>
              <a:t>木モデルは、簡易的</a:t>
            </a:r>
            <a:r>
              <a:rPr lang="ja-JP" altLang="en-US" sz="1800" b="0" dirty="0"/>
              <a:t>に</a:t>
            </a:r>
            <a:r>
              <a:rPr lang="ja-JP" altLang="en-US" sz="1800" b="0" dirty="0" smtClean="0"/>
              <a:t>実装可能で結果の視認性や説明可能性に</a:t>
            </a:r>
            <a:r>
              <a:rPr lang="ja-JP" altLang="en-US" sz="1800" b="0" dirty="0" smtClean="0"/>
              <a:t>優れ</a:t>
            </a:r>
            <a:r>
              <a:rPr lang="ja-JP" altLang="en-US" sz="1800" b="0" dirty="0" smtClean="0"/>
              <a:t>た</a:t>
            </a:r>
            <a:r>
              <a:rPr lang="ja-JP" altLang="en-US" sz="1800" b="0" dirty="0" smtClean="0"/>
              <a:t>モデルです</a:t>
            </a:r>
            <a:r>
              <a:rPr lang="ja-JP" altLang="en-US" sz="1800" b="0" dirty="0" smtClean="0"/>
              <a:t>が、</a:t>
            </a:r>
            <a:r>
              <a:rPr lang="ja-JP" altLang="en-US" sz="1800" b="0" dirty="0" smtClean="0"/>
              <a:t>単体</a:t>
            </a:r>
            <a:r>
              <a:rPr lang="ja-JP" altLang="en-US" sz="1800" b="0" dirty="0" smtClean="0"/>
              <a:t>だとそれほど精度が高いモデルではないため、複数の決定木モデルを組み合わせた「</a:t>
            </a:r>
            <a:r>
              <a:rPr lang="ja-JP" altLang="en-US" sz="1800" b="0" dirty="0"/>
              <a:t>ランダムフォレスト</a:t>
            </a:r>
            <a:r>
              <a:rPr lang="ja-JP" altLang="en-US" sz="1800" b="0" dirty="0" smtClean="0"/>
              <a:t>」</a:t>
            </a:r>
            <a:r>
              <a:rPr lang="ja-JP" altLang="en-US" sz="1800" b="0" dirty="0" smtClean="0"/>
              <a:t>が有効です。</a:t>
            </a:r>
            <a:endParaRPr lang="en-US" altLang="ja-JP" sz="1800" b="0" dirty="0" smtClean="0"/>
          </a:p>
          <a:p>
            <a:endParaRPr lang="en-US" altLang="ja-JP" dirty="0" smtClean="0"/>
          </a:p>
          <a:p>
            <a:endParaRPr kumimoji="1" lang="ja-JP" altLang="en-US" dirty="0"/>
          </a:p>
        </p:txBody>
      </p:sp>
      <p:sp>
        <p:nvSpPr>
          <p:cNvPr id="3" name="テキスト プレースホルダー 2"/>
          <p:cNvSpPr>
            <a:spLocks noGrp="1"/>
          </p:cNvSpPr>
          <p:nvPr>
            <p:ph type="body" sz="quarter" idx="20"/>
          </p:nvPr>
        </p:nvSpPr>
        <p:spPr/>
        <p:txBody>
          <a:bodyPr/>
          <a:lstStyle/>
          <a:p>
            <a:r>
              <a:rPr lang="en-US" altLang="ja-JP" dirty="0" smtClean="0"/>
              <a:t>②AI</a:t>
            </a:r>
            <a:r>
              <a:rPr lang="ja-JP" altLang="en-US" dirty="0" smtClean="0"/>
              <a:t>の活用</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sp>
        <p:nvSpPr>
          <p:cNvPr id="6" name="角丸四角形 5"/>
          <p:cNvSpPr/>
          <p:nvPr/>
        </p:nvSpPr>
        <p:spPr>
          <a:xfrm>
            <a:off x="2772063" y="2539365"/>
            <a:ext cx="1097362" cy="777429"/>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smtClean="0"/>
              <a:t>サンプル</a:t>
            </a:r>
            <a:r>
              <a:rPr lang="en-US" altLang="ja-JP" sz="1400" dirty="0" smtClean="0"/>
              <a:t>1</a:t>
            </a:r>
            <a:endParaRPr kumimoji="1" lang="ja-JP" altLang="en-US" sz="1400" dirty="0"/>
          </a:p>
        </p:txBody>
      </p:sp>
      <p:pic>
        <p:nvPicPr>
          <p:cNvPr id="78" name="図 77"/>
          <p:cNvPicPr>
            <a:picLocks noChangeAspect="1"/>
          </p:cNvPicPr>
          <p:nvPr/>
        </p:nvPicPr>
        <p:blipFill>
          <a:blip r:embed="rId2"/>
          <a:stretch>
            <a:fillRect/>
          </a:stretch>
        </p:blipFill>
        <p:spPr>
          <a:xfrm>
            <a:off x="4745174" y="2433757"/>
            <a:ext cx="1856135" cy="1014773"/>
          </a:xfrm>
          <a:prstGeom prst="rect">
            <a:avLst/>
          </a:prstGeom>
        </p:spPr>
      </p:pic>
      <p:pic>
        <p:nvPicPr>
          <p:cNvPr id="31" name="図 30"/>
          <p:cNvPicPr>
            <a:picLocks noChangeAspect="1"/>
          </p:cNvPicPr>
          <p:nvPr/>
        </p:nvPicPr>
        <p:blipFill>
          <a:blip r:embed="rId2"/>
          <a:stretch>
            <a:fillRect/>
          </a:stretch>
        </p:blipFill>
        <p:spPr>
          <a:xfrm>
            <a:off x="4761508" y="3774718"/>
            <a:ext cx="1856135" cy="1014773"/>
          </a:xfrm>
          <a:prstGeom prst="rect">
            <a:avLst/>
          </a:prstGeom>
        </p:spPr>
      </p:pic>
      <p:pic>
        <p:nvPicPr>
          <p:cNvPr id="32" name="図 31"/>
          <p:cNvPicPr>
            <a:picLocks noChangeAspect="1"/>
          </p:cNvPicPr>
          <p:nvPr/>
        </p:nvPicPr>
        <p:blipFill>
          <a:blip r:embed="rId2"/>
          <a:stretch>
            <a:fillRect/>
          </a:stretch>
        </p:blipFill>
        <p:spPr>
          <a:xfrm>
            <a:off x="4782501" y="5111174"/>
            <a:ext cx="1856135" cy="1014773"/>
          </a:xfrm>
          <a:prstGeom prst="rect">
            <a:avLst/>
          </a:prstGeom>
        </p:spPr>
      </p:pic>
      <p:sp>
        <p:nvSpPr>
          <p:cNvPr id="34" name="角丸四角形 33"/>
          <p:cNvSpPr/>
          <p:nvPr/>
        </p:nvSpPr>
        <p:spPr>
          <a:xfrm>
            <a:off x="2765721" y="3893830"/>
            <a:ext cx="1097362" cy="777429"/>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smtClean="0"/>
              <a:t>サンプル</a:t>
            </a:r>
            <a:r>
              <a:rPr lang="ja-JP" altLang="ja-JP" sz="1400" dirty="0"/>
              <a:t>2</a:t>
            </a:r>
            <a:endParaRPr kumimoji="1" lang="ja-JP" altLang="en-US" sz="1400" dirty="0"/>
          </a:p>
        </p:txBody>
      </p:sp>
      <p:sp>
        <p:nvSpPr>
          <p:cNvPr id="35" name="角丸四角形 34"/>
          <p:cNvSpPr/>
          <p:nvPr/>
        </p:nvSpPr>
        <p:spPr>
          <a:xfrm>
            <a:off x="2770717" y="5248293"/>
            <a:ext cx="1097362" cy="777429"/>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smtClean="0"/>
              <a:t>サンプル</a:t>
            </a:r>
            <a:r>
              <a:rPr lang="en-US" altLang="ja-JP" sz="1400" dirty="0" smtClean="0"/>
              <a:t>3</a:t>
            </a:r>
            <a:endParaRPr kumimoji="1" lang="ja-JP" altLang="en-US" sz="1400" dirty="0"/>
          </a:p>
        </p:txBody>
      </p:sp>
      <p:sp>
        <p:nvSpPr>
          <p:cNvPr id="36" name="角丸四角形 35"/>
          <p:cNvSpPr/>
          <p:nvPr/>
        </p:nvSpPr>
        <p:spPr>
          <a:xfrm>
            <a:off x="7377018" y="2557371"/>
            <a:ext cx="1097362" cy="777429"/>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smtClean="0"/>
              <a:t>予測結果</a:t>
            </a:r>
            <a:r>
              <a:rPr lang="en-US" altLang="ja-JP" sz="1400" dirty="0" smtClean="0"/>
              <a:t>1</a:t>
            </a:r>
            <a:endParaRPr kumimoji="1" lang="ja-JP" altLang="en-US" sz="1400" dirty="0"/>
          </a:p>
        </p:txBody>
      </p:sp>
      <p:sp>
        <p:nvSpPr>
          <p:cNvPr id="37" name="角丸四角形 36"/>
          <p:cNvSpPr/>
          <p:nvPr/>
        </p:nvSpPr>
        <p:spPr>
          <a:xfrm>
            <a:off x="7361865" y="3880344"/>
            <a:ext cx="1097362" cy="777429"/>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smtClean="0"/>
              <a:t>予測結果</a:t>
            </a:r>
            <a:r>
              <a:rPr lang="en-US" altLang="ja-JP" sz="1400" dirty="0"/>
              <a:t>2</a:t>
            </a:r>
            <a:endParaRPr kumimoji="1" lang="ja-JP" altLang="en-US" sz="1400" dirty="0"/>
          </a:p>
        </p:txBody>
      </p:sp>
      <p:sp>
        <p:nvSpPr>
          <p:cNvPr id="38" name="角丸四角形 37"/>
          <p:cNvSpPr/>
          <p:nvPr/>
        </p:nvSpPr>
        <p:spPr>
          <a:xfrm>
            <a:off x="7403005" y="5240328"/>
            <a:ext cx="1097362" cy="777429"/>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smtClean="0"/>
              <a:t>予測結果</a:t>
            </a:r>
            <a:r>
              <a:rPr lang="en-US" altLang="ja-JP" sz="1400" dirty="0"/>
              <a:t>3</a:t>
            </a:r>
            <a:endParaRPr kumimoji="1" lang="ja-JP" altLang="en-US" sz="1400" dirty="0"/>
          </a:p>
        </p:txBody>
      </p:sp>
      <p:sp>
        <p:nvSpPr>
          <p:cNvPr id="39" name="角丸四角形 38"/>
          <p:cNvSpPr/>
          <p:nvPr/>
        </p:nvSpPr>
        <p:spPr>
          <a:xfrm>
            <a:off x="634033" y="2487617"/>
            <a:ext cx="1097362" cy="3547738"/>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smtClean="0"/>
              <a:t>データ</a:t>
            </a:r>
            <a:endParaRPr kumimoji="1" lang="ja-JP" altLang="en-US" sz="1400" dirty="0"/>
          </a:p>
        </p:txBody>
      </p:sp>
      <p:cxnSp>
        <p:nvCxnSpPr>
          <p:cNvPr id="14" name="直線矢印コネクタ 13"/>
          <p:cNvCxnSpPr>
            <a:stCxn id="39" idx="3"/>
            <a:endCxn id="6" idx="1"/>
          </p:cNvCxnSpPr>
          <p:nvPr/>
        </p:nvCxnSpPr>
        <p:spPr>
          <a:xfrm flipV="1">
            <a:off x="1731395" y="2928080"/>
            <a:ext cx="1040668" cy="1333406"/>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47" name="直線矢印コネクタ 46"/>
          <p:cNvCxnSpPr>
            <a:stCxn id="39" idx="3"/>
            <a:endCxn id="34" idx="1"/>
          </p:cNvCxnSpPr>
          <p:nvPr/>
        </p:nvCxnSpPr>
        <p:spPr>
          <a:xfrm>
            <a:off x="1731395" y="4261486"/>
            <a:ext cx="1034326" cy="21059"/>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50" name="直線矢印コネクタ 49"/>
          <p:cNvCxnSpPr>
            <a:stCxn id="39" idx="3"/>
            <a:endCxn id="35" idx="1"/>
          </p:cNvCxnSpPr>
          <p:nvPr/>
        </p:nvCxnSpPr>
        <p:spPr>
          <a:xfrm>
            <a:off x="1731395" y="4261486"/>
            <a:ext cx="1039322" cy="1375522"/>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53" name="直線矢印コネクタ 52"/>
          <p:cNvCxnSpPr>
            <a:stCxn id="6" idx="3"/>
            <a:endCxn id="78" idx="1"/>
          </p:cNvCxnSpPr>
          <p:nvPr/>
        </p:nvCxnSpPr>
        <p:spPr>
          <a:xfrm>
            <a:off x="3869425" y="2928080"/>
            <a:ext cx="875749" cy="13064"/>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57" name="直線矢印コネクタ 56"/>
          <p:cNvCxnSpPr>
            <a:stCxn id="34" idx="3"/>
            <a:endCxn id="31" idx="1"/>
          </p:cNvCxnSpPr>
          <p:nvPr/>
        </p:nvCxnSpPr>
        <p:spPr>
          <a:xfrm flipV="1">
            <a:off x="3863083" y="4282105"/>
            <a:ext cx="898425" cy="44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62" name="直線矢印コネクタ 61"/>
          <p:cNvCxnSpPr>
            <a:stCxn id="35" idx="3"/>
            <a:endCxn id="32" idx="1"/>
          </p:cNvCxnSpPr>
          <p:nvPr/>
        </p:nvCxnSpPr>
        <p:spPr>
          <a:xfrm flipV="1">
            <a:off x="3868079" y="5618561"/>
            <a:ext cx="914422" cy="18447"/>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68" name="直線矢印コネクタ 67"/>
          <p:cNvCxnSpPr>
            <a:stCxn id="78" idx="3"/>
            <a:endCxn id="36" idx="1"/>
          </p:cNvCxnSpPr>
          <p:nvPr/>
        </p:nvCxnSpPr>
        <p:spPr>
          <a:xfrm>
            <a:off x="6601309" y="2941144"/>
            <a:ext cx="775709" cy="4942"/>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73" name="直線矢印コネクタ 72"/>
          <p:cNvCxnSpPr>
            <a:stCxn id="31" idx="3"/>
            <a:endCxn id="37" idx="1"/>
          </p:cNvCxnSpPr>
          <p:nvPr/>
        </p:nvCxnSpPr>
        <p:spPr>
          <a:xfrm flipV="1">
            <a:off x="6617643" y="4269059"/>
            <a:ext cx="744222" cy="13046"/>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88" name="直線矢印コネクタ 87"/>
          <p:cNvCxnSpPr>
            <a:stCxn id="32" idx="3"/>
            <a:endCxn id="38" idx="1"/>
          </p:cNvCxnSpPr>
          <p:nvPr/>
        </p:nvCxnSpPr>
        <p:spPr>
          <a:xfrm>
            <a:off x="6638636" y="5618561"/>
            <a:ext cx="764369" cy="10482"/>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96" name="角丸四角形 95"/>
          <p:cNvSpPr/>
          <p:nvPr/>
        </p:nvSpPr>
        <p:spPr>
          <a:xfrm>
            <a:off x="10201024" y="3910621"/>
            <a:ext cx="1097362" cy="777429"/>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smtClean="0"/>
              <a:t>最終</a:t>
            </a:r>
            <a:endParaRPr kumimoji="1" lang="en-US" altLang="ja-JP" sz="1400" dirty="0" smtClean="0"/>
          </a:p>
          <a:p>
            <a:pPr algn="ctr"/>
            <a:r>
              <a:rPr kumimoji="1" lang="ja-JP" altLang="en-US" sz="1400" dirty="0" smtClean="0"/>
              <a:t>予測結果</a:t>
            </a:r>
            <a:endParaRPr kumimoji="1" lang="ja-JP" altLang="en-US" sz="1400" dirty="0"/>
          </a:p>
        </p:txBody>
      </p:sp>
      <p:sp>
        <p:nvSpPr>
          <p:cNvPr id="98" name="正方形/長方形 97"/>
          <p:cNvSpPr/>
          <p:nvPr/>
        </p:nvSpPr>
        <p:spPr>
          <a:xfrm>
            <a:off x="9095077" y="2607451"/>
            <a:ext cx="424470" cy="3448896"/>
          </a:xfrm>
          <a:prstGeom prst="rect">
            <a:avLst/>
          </a:prstGeom>
          <a:solidFill>
            <a:schemeClr val="accent2"/>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ja-JP" altLang="en-US" dirty="0" smtClean="0">
                <a:solidFill>
                  <a:schemeClr val="bg1"/>
                </a:solidFill>
              </a:rPr>
              <a:t>平均</a:t>
            </a:r>
            <a:endParaRPr kumimoji="1" lang="ja-JP" altLang="en-US" dirty="0">
              <a:solidFill>
                <a:schemeClr val="bg1"/>
              </a:solidFill>
            </a:endParaRPr>
          </a:p>
        </p:txBody>
      </p:sp>
      <p:sp>
        <p:nvSpPr>
          <p:cNvPr id="128" name="角丸四角形 127"/>
          <p:cNvSpPr/>
          <p:nvPr/>
        </p:nvSpPr>
        <p:spPr>
          <a:xfrm>
            <a:off x="10206486" y="5175624"/>
            <a:ext cx="1097362" cy="777429"/>
          </a:xfrm>
          <a:prstGeom prst="roundRect">
            <a:avLst/>
          </a:prstGeom>
          <a:solidFill>
            <a:schemeClr val="accent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smtClean="0"/>
              <a:t>発見する要素</a:t>
            </a:r>
            <a:endParaRPr kumimoji="1" lang="ja-JP" altLang="en-US" sz="1400" dirty="0"/>
          </a:p>
        </p:txBody>
      </p:sp>
      <p:sp>
        <p:nvSpPr>
          <p:cNvPr id="129" name="正方形/長方形 128"/>
          <p:cNvSpPr/>
          <p:nvPr/>
        </p:nvSpPr>
        <p:spPr>
          <a:xfrm>
            <a:off x="4576100" y="2140570"/>
            <a:ext cx="2235572" cy="4167687"/>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vert="eaVert" rtlCol="0" anchor="ctr"/>
          <a:lstStyle/>
          <a:p>
            <a:pPr algn="ctr"/>
            <a:endParaRPr kumimoji="1" lang="ja-JP" altLang="en-US" dirty="0">
              <a:solidFill>
                <a:schemeClr val="bg1"/>
              </a:solidFill>
            </a:endParaRPr>
          </a:p>
        </p:txBody>
      </p:sp>
    </p:spTree>
    <p:extLst>
      <p:ext uri="{BB962C8B-B14F-4D97-AF65-F5344CB8AC3E}">
        <p14:creationId xmlns:p14="http://schemas.microsoft.com/office/powerpoint/2010/main" val="105096841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kumimoji="1" lang="ja-JP" altLang="en-US" sz="1800" b="0" dirty="0" smtClean="0"/>
              <a:t>「影響する因子」の影響度を定量化するために、</a:t>
            </a:r>
            <a:r>
              <a:rPr kumimoji="1" lang="en-US" altLang="ja-JP" sz="1800" b="0" dirty="0" smtClean="0"/>
              <a:t>SHAP</a:t>
            </a:r>
            <a:r>
              <a:rPr kumimoji="1" lang="ja-JP" altLang="en-US" sz="1800" b="0" dirty="0" smtClean="0"/>
              <a:t>値を計算します。</a:t>
            </a:r>
            <a:r>
              <a:rPr kumimoji="1" lang="en-US" altLang="ja-JP" sz="1800" b="0" dirty="0" smtClean="0"/>
              <a:t>SHAP</a:t>
            </a:r>
            <a:r>
              <a:rPr kumimoji="1" lang="ja-JP" altLang="en-US" sz="1800" b="0" dirty="0" smtClean="0"/>
              <a:t>値とは、機械学習モデルの入力がそのモデルの出力にどの程度影響を与えるかを測定するための値です。</a:t>
            </a:r>
            <a:endParaRPr kumimoji="1" lang="en-US" altLang="ja-JP" sz="1800" b="0" dirty="0" smtClean="0"/>
          </a:p>
          <a:p>
            <a:endParaRPr lang="en-US" altLang="ja-JP" sz="1400" b="0" dirty="0" smtClean="0"/>
          </a:p>
          <a:p>
            <a:r>
              <a:rPr lang="en-US" altLang="ja-JP" sz="1400" dirty="0" smtClean="0"/>
              <a:t>①</a:t>
            </a:r>
            <a:r>
              <a:rPr lang="ja-JP" altLang="en-US" sz="1400" dirty="0" smtClean="0"/>
              <a:t>モデル</a:t>
            </a:r>
            <a:r>
              <a:rPr lang="ja-JP" altLang="en-US" sz="1400" dirty="0"/>
              <a:t>の平均予測値 </a:t>
            </a:r>
            <a:r>
              <a:rPr lang="en-US" altLang="ja-JP" sz="1400" dirty="0" smtClean="0"/>
              <a:t>E</a:t>
            </a:r>
            <a:r>
              <a:rPr lang="en-US" altLang="ja-JP" sz="1400" dirty="0"/>
              <a:t>[f(x)</a:t>
            </a:r>
            <a:r>
              <a:rPr lang="en-US" altLang="ja-JP" sz="1400" dirty="0" smtClean="0"/>
              <a:t>]</a:t>
            </a:r>
            <a:r>
              <a:rPr lang="ja-JP" altLang="en-US" sz="1400" dirty="0" smtClean="0"/>
              <a:t>（</a:t>
            </a:r>
            <a:r>
              <a:rPr lang="en-US" altLang="ja-JP" sz="1400" dirty="0" smtClean="0"/>
              <a:t>base value</a:t>
            </a:r>
            <a:r>
              <a:rPr lang="ja-JP" altLang="en-US" sz="1400" dirty="0" smtClean="0"/>
              <a:t>）</a:t>
            </a:r>
            <a:r>
              <a:rPr lang="en-US" altLang="ja-JP" sz="1400" dirty="0" smtClean="0"/>
              <a:t>:</a:t>
            </a:r>
            <a:endParaRPr lang="en-US" altLang="ja-JP" sz="1400" dirty="0"/>
          </a:p>
          <a:p>
            <a:r>
              <a:rPr lang="ja-JP" altLang="en-US" sz="1400" b="0" dirty="0" smtClean="0"/>
              <a:t>横軸</a:t>
            </a:r>
            <a:r>
              <a:rPr lang="ja-JP" altLang="en-US" sz="1400" b="0" dirty="0"/>
              <a:t>の </a:t>
            </a:r>
            <a:r>
              <a:rPr lang="en-US" altLang="ja-JP" sz="1400" b="0" dirty="0" smtClean="0"/>
              <a:t>base value</a:t>
            </a:r>
            <a:r>
              <a:rPr lang="en-US" altLang="ja-JP" sz="1400" b="0" dirty="0" smtClean="0"/>
              <a:t>= </a:t>
            </a:r>
            <a:r>
              <a:rPr lang="en-US" altLang="ja-JP" sz="1400" b="0" dirty="0" smtClean="0"/>
              <a:t>9</a:t>
            </a:r>
            <a:r>
              <a:rPr lang="en-US" altLang="ja-JP" sz="1400" b="0" dirty="0" smtClean="0"/>
              <a:t>.0</a:t>
            </a:r>
            <a:r>
              <a:rPr lang="en-US" altLang="ja-JP" sz="1400" b="0" dirty="0" smtClean="0"/>
              <a:t>95</a:t>
            </a:r>
            <a:r>
              <a:rPr lang="en-US" altLang="ja-JP" sz="1400" b="0" dirty="0" smtClean="0"/>
              <a:t> </a:t>
            </a:r>
            <a:r>
              <a:rPr lang="ja-JP" altLang="en-US" sz="1400" b="0" dirty="0"/>
              <a:t>は</a:t>
            </a:r>
            <a:r>
              <a:rPr lang="ja-JP" altLang="en-US" sz="1400" b="0" dirty="0" smtClean="0"/>
              <a:t>、データ</a:t>
            </a:r>
            <a:r>
              <a:rPr lang="ja-JP" altLang="en-US" sz="1400" b="0" dirty="0"/>
              <a:t>に対するモデルの予測結果の平均値です</a:t>
            </a:r>
            <a:r>
              <a:rPr lang="ja-JP" altLang="en-US" sz="1400" b="0" dirty="0" smtClean="0"/>
              <a:t>。この</a:t>
            </a:r>
            <a:r>
              <a:rPr lang="ja-JP" altLang="en-US" sz="1400" b="0" dirty="0"/>
              <a:t>平均値を基準として、</a:t>
            </a:r>
            <a:r>
              <a:rPr lang="ja-JP" altLang="en-US" sz="1400" b="0" dirty="0" smtClean="0"/>
              <a:t>各</a:t>
            </a:r>
            <a:r>
              <a:rPr lang="ja-JP" altLang="en-US" sz="1400" b="0" dirty="0" smtClean="0"/>
              <a:t>「影響する因子</a:t>
            </a:r>
            <a:r>
              <a:rPr lang="en-US" altLang="en-US" sz="1400" b="0" dirty="0" smtClean="0"/>
              <a:t>」</a:t>
            </a:r>
            <a:r>
              <a:rPr lang="ja-JP" altLang="en-US" sz="1400" b="0" dirty="0" smtClean="0"/>
              <a:t>の</a:t>
            </a:r>
            <a:r>
              <a:rPr lang="ja-JP" altLang="en-US" sz="1400" b="0" dirty="0" smtClean="0"/>
              <a:t>影響度</a:t>
            </a:r>
            <a:r>
              <a:rPr lang="ja-JP" altLang="en-US" sz="1400" b="0" dirty="0" smtClean="0"/>
              <a:t>を</a:t>
            </a:r>
            <a:r>
              <a:rPr lang="ja-JP" altLang="en-US" sz="1400" b="0" dirty="0"/>
              <a:t>算出して</a:t>
            </a:r>
            <a:r>
              <a:rPr lang="ja-JP" altLang="en-US" sz="1400" b="0" dirty="0" smtClean="0"/>
              <a:t>い</a:t>
            </a:r>
            <a:r>
              <a:rPr lang="ja-JP" altLang="en-US" sz="1400" b="0" dirty="0" smtClean="0"/>
              <a:t>き</a:t>
            </a:r>
            <a:r>
              <a:rPr lang="ja-JP" altLang="en-US" sz="1400" b="0" dirty="0" smtClean="0"/>
              <a:t>ます。</a:t>
            </a:r>
            <a:endParaRPr lang="en-US" altLang="ja-JP" sz="1400" b="0" dirty="0" smtClean="0"/>
          </a:p>
          <a:p>
            <a:endParaRPr lang="ja-JP" altLang="en-US" sz="1400" b="0" dirty="0"/>
          </a:p>
          <a:p>
            <a:r>
              <a:rPr lang="en-US" altLang="ja-JP" sz="1400" dirty="0" smtClean="0"/>
              <a:t>②</a:t>
            </a:r>
            <a:r>
              <a:rPr lang="ja-JP" altLang="en-US" sz="1400" dirty="0" smtClean="0"/>
              <a:t>特定</a:t>
            </a:r>
            <a:r>
              <a:rPr lang="ja-JP" altLang="en-US" sz="1400" dirty="0"/>
              <a:t>のデータポイントの予測結果 </a:t>
            </a:r>
            <a:r>
              <a:rPr lang="en-US" altLang="ja-JP" sz="1400" dirty="0"/>
              <a:t>(f(x)):</a:t>
            </a:r>
          </a:p>
          <a:p>
            <a:r>
              <a:rPr lang="ja-JP" altLang="en-US" sz="1400" b="0" dirty="0" smtClean="0"/>
              <a:t>図</a:t>
            </a:r>
            <a:r>
              <a:rPr lang="ja-JP" altLang="en-US" sz="1400" b="0" dirty="0"/>
              <a:t>の特定の</a:t>
            </a:r>
            <a:r>
              <a:rPr lang="ja-JP" altLang="en-US" sz="1400" b="0" dirty="0" smtClean="0"/>
              <a:t>データポイント</a:t>
            </a:r>
            <a:r>
              <a:rPr lang="ja-JP" altLang="en-US" sz="1400" b="0" dirty="0" smtClean="0"/>
              <a:t>（品番</a:t>
            </a:r>
            <a:r>
              <a:rPr lang="ja-JP" altLang="en-US" sz="1400" b="0" dirty="0" smtClean="0">
                <a:solidFill>
                  <a:srgbClr val="000000"/>
                </a:solidFill>
                <a:latin typeface="Lucida Grande"/>
                <a:ea typeface="Lucida Grande"/>
                <a:cs typeface="Lucida Grande"/>
              </a:rPr>
              <a:t>01912ECB010</a:t>
            </a:r>
            <a:r>
              <a:rPr lang="ja-JP" altLang="en-US" sz="1400" b="0" dirty="0" smtClean="0">
                <a:solidFill>
                  <a:srgbClr val="000000"/>
                </a:solidFill>
                <a:latin typeface="Lucida Grande"/>
                <a:ea typeface="Lucida Grande"/>
                <a:cs typeface="Lucida Grande"/>
              </a:rPr>
              <a:t>の</a:t>
            </a:r>
            <a:r>
              <a:rPr lang="en-US" altLang="ja-JP" sz="1400" b="0" dirty="0" smtClean="0">
                <a:solidFill>
                  <a:srgbClr val="000000"/>
                </a:solidFill>
                <a:latin typeface="Lucida Grande"/>
                <a:ea typeface="Lucida Grande"/>
                <a:cs typeface="Lucida Grande"/>
              </a:rPr>
              <a:t>9</a:t>
            </a:r>
            <a:r>
              <a:rPr lang="ja-JP" altLang="en-US" sz="1400" b="0" dirty="0" smtClean="0">
                <a:solidFill>
                  <a:srgbClr val="000000"/>
                </a:solidFill>
                <a:latin typeface="Lucida Grande"/>
                <a:ea typeface="Lucida Grande"/>
                <a:cs typeface="Lucida Grande"/>
              </a:rPr>
              <a:t>月</a:t>
            </a:r>
            <a:r>
              <a:rPr lang="en-US" altLang="ja-JP" sz="1400" b="0" dirty="0" smtClean="0">
                <a:solidFill>
                  <a:srgbClr val="000000"/>
                </a:solidFill>
                <a:latin typeface="Lucida Grande"/>
                <a:ea typeface="Lucida Grande"/>
                <a:cs typeface="Lucida Grande"/>
              </a:rPr>
              <a:t>2</a:t>
            </a:r>
            <a:r>
              <a:rPr lang="ja-JP" altLang="en-US" sz="1400" b="0" dirty="0" smtClean="0">
                <a:solidFill>
                  <a:srgbClr val="000000"/>
                </a:solidFill>
                <a:latin typeface="Lucida Grande"/>
                <a:ea typeface="Lucida Grande"/>
                <a:cs typeface="Lucida Grande"/>
              </a:rPr>
              <a:t>周目）</a:t>
            </a:r>
            <a:r>
              <a:rPr lang="ja-JP" altLang="en-US" sz="1400" b="0" dirty="0" smtClean="0"/>
              <a:t>に</a:t>
            </a:r>
            <a:r>
              <a:rPr lang="ja-JP" altLang="en-US" sz="1400" b="0" dirty="0"/>
              <a:t>対する予測</a:t>
            </a:r>
            <a:r>
              <a:rPr lang="ja-JP" altLang="en-US" sz="1400" b="0" dirty="0" smtClean="0"/>
              <a:t>結果</a:t>
            </a:r>
            <a:r>
              <a:rPr lang="ja-JP" altLang="en-US" sz="1400" b="0" dirty="0" smtClean="0"/>
              <a:t>（社内</a:t>
            </a:r>
            <a:r>
              <a:rPr lang="en-US" altLang="ja-JP" sz="1400" b="0" dirty="0" smtClean="0"/>
              <a:t>LT/</a:t>
            </a:r>
            <a:r>
              <a:rPr lang="ja-JP" altLang="en-US" sz="1400" b="0" dirty="0" smtClean="0"/>
              <a:t>設計値）</a:t>
            </a:r>
            <a:r>
              <a:rPr lang="ja-JP" altLang="en-US" sz="1400" b="0" dirty="0" smtClean="0"/>
              <a:t>は </a:t>
            </a:r>
            <a:r>
              <a:rPr lang="en-US" altLang="ja-JP" sz="1400" b="0" dirty="0"/>
              <a:t>f(x) = </a:t>
            </a:r>
            <a:r>
              <a:rPr lang="en-US" altLang="ja-JP" sz="1400" b="0" dirty="0" smtClean="0"/>
              <a:t>4.</a:t>
            </a:r>
            <a:r>
              <a:rPr lang="en-US" altLang="ja-JP" sz="1400" b="0" dirty="0" smtClean="0"/>
              <a:t>05</a:t>
            </a:r>
            <a:r>
              <a:rPr lang="en-US" altLang="ja-JP" sz="1400" b="0" dirty="0" smtClean="0"/>
              <a:t> </a:t>
            </a:r>
            <a:r>
              <a:rPr lang="ja-JP" altLang="en-US" sz="1400" b="0" dirty="0"/>
              <a:t>です</a:t>
            </a:r>
            <a:r>
              <a:rPr lang="ja-JP" altLang="en-US" sz="1400" b="0" dirty="0" smtClean="0"/>
              <a:t>。基準値 </a:t>
            </a:r>
            <a:r>
              <a:rPr lang="en-US" altLang="ja-JP" sz="1400" b="0" dirty="0"/>
              <a:t>E[f(x)] = </a:t>
            </a:r>
            <a:r>
              <a:rPr lang="en-US" altLang="ja-JP" sz="1400" b="0" dirty="0" smtClean="0"/>
              <a:t>9.095</a:t>
            </a:r>
            <a:r>
              <a:rPr lang="en-US" altLang="ja-JP" sz="1400" b="0" dirty="0" smtClean="0"/>
              <a:t> </a:t>
            </a:r>
            <a:r>
              <a:rPr lang="ja-JP" altLang="en-US" sz="1400" b="0" dirty="0"/>
              <a:t>からの</a:t>
            </a:r>
            <a:r>
              <a:rPr lang="ja-JP" altLang="en-US" sz="1400" b="0" dirty="0" smtClean="0"/>
              <a:t>差まで</a:t>
            </a:r>
            <a:r>
              <a:rPr lang="ja-JP" altLang="en-US" sz="1400" b="0" dirty="0"/>
              <a:t>の寄与度を、各説明変数ごとに赤色と青色の帯で表しています</a:t>
            </a:r>
            <a:r>
              <a:rPr lang="ja-JP" altLang="en-US" sz="1400" b="0" dirty="0" smtClean="0"/>
              <a:t>。</a:t>
            </a:r>
            <a:endParaRPr lang="en-US" altLang="ja-JP" sz="1400" b="0" dirty="0" smtClean="0"/>
          </a:p>
          <a:p>
            <a:endParaRPr lang="ja-JP" altLang="en-US" sz="1400" dirty="0"/>
          </a:p>
          <a:p>
            <a:r>
              <a:rPr lang="en-US" altLang="ja-JP" sz="1400" dirty="0" smtClean="0"/>
              <a:t>③</a:t>
            </a:r>
            <a:r>
              <a:rPr lang="ja-JP" altLang="en-US" sz="1400" dirty="0" smtClean="0"/>
              <a:t>寄与度</a:t>
            </a:r>
            <a:r>
              <a:rPr lang="ja-JP" altLang="en-US" sz="1400" dirty="0"/>
              <a:t>の</a:t>
            </a:r>
            <a:r>
              <a:rPr lang="ja-JP" altLang="en-US" sz="1400" dirty="0" smtClean="0"/>
              <a:t>色分け</a:t>
            </a:r>
            <a:r>
              <a:rPr lang="ja-JP" altLang="en-US" sz="1400" dirty="0" smtClean="0"/>
              <a:t>の意味</a:t>
            </a:r>
            <a:r>
              <a:rPr lang="en-US" altLang="ja-JP" sz="1400" dirty="0" smtClean="0"/>
              <a:t>:</a:t>
            </a:r>
            <a:endParaRPr lang="en-US" altLang="ja-JP" sz="1400" dirty="0"/>
          </a:p>
          <a:p>
            <a:r>
              <a:rPr lang="ja-JP" altLang="en-US" sz="1400" b="0" dirty="0" smtClean="0"/>
              <a:t>赤色</a:t>
            </a:r>
            <a:r>
              <a:rPr lang="ja-JP" altLang="en-US" sz="1400" b="0" dirty="0"/>
              <a:t>の帯は、その説明変数が予測値を正の方向へ引き上げる寄与をしていることを意味します。</a:t>
            </a:r>
          </a:p>
          <a:p>
            <a:r>
              <a:rPr lang="ja-JP" altLang="en-US" sz="1400" b="0" dirty="0"/>
              <a:t>青色の帯は、その説明変数が予測値を負の方向へ引き下げる寄与をしていることを意味します</a:t>
            </a:r>
            <a:r>
              <a:rPr lang="ja-JP" altLang="en-US" sz="1400" b="0" dirty="0" smtClean="0"/>
              <a:t>。</a:t>
            </a:r>
            <a:endParaRPr lang="en-US" altLang="ja-JP" sz="1400" b="0" dirty="0" smtClean="0"/>
          </a:p>
          <a:p>
            <a:endParaRPr lang="en-US" altLang="ja-JP" sz="1400" b="0" dirty="0"/>
          </a:p>
          <a:p>
            <a:r>
              <a:rPr lang="en-US" altLang="ja-JP" sz="1400" dirty="0" smtClean="0"/>
              <a:t>④</a:t>
            </a:r>
            <a:r>
              <a:rPr lang="ja-JP" altLang="en-US" sz="1400" dirty="0" smtClean="0"/>
              <a:t>視覚的</a:t>
            </a:r>
            <a:r>
              <a:rPr lang="ja-JP" altLang="en-US" sz="1400" dirty="0"/>
              <a:t>な解釈</a:t>
            </a:r>
            <a:r>
              <a:rPr lang="en-US" altLang="ja-JP" sz="1400" dirty="0" smtClean="0"/>
              <a:t>:</a:t>
            </a:r>
            <a:endParaRPr lang="en-US" altLang="ja-JP" sz="1400" dirty="0"/>
          </a:p>
          <a:p>
            <a:r>
              <a:rPr lang="ja-JP" altLang="en-US" sz="1400" b="0" dirty="0"/>
              <a:t>色分けされた帯を用いることで、どの説明変数が予測結果にどの程度影響を与えているかを視覚的に理解できます。</a:t>
            </a:r>
          </a:p>
          <a:p>
            <a:r>
              <a:rPr lang="ja-JP" altLang="en-US" sz="1400" b="0" dirty="0"/>
              <a:t>例として、図では </a:t>
            </a:r>
            <a:r>
              <a:rPr lang="en-US" altLang="ja-JP" sz="1400" b="0" dirty="0"/>
              <a:t>"</a:t>
            </a:r>
            <a:r>
              <a:rPr lang="en-US" altLang="ja-JP" sz="1400" b="0" dirty="0" err="1"/>
              <a:t>MedInc</a:t>
            </a:r>
            <a:r>
              <a:rPr lang="en-US" altLang="ja-JP" sz="1400" b="0" dirty="0"/>
              <a:t>" </a:t>
            </a:r>
            <a:r>
              <a:rPr lang="ja-JP" altLang="en-US" sz="1400" b="0" dirty="0"/>
              <a:t>が正の方向へ、</a:t>
            </a:r>
            <a:r>
              <a:rPr lang="en-US" altLang="ja-JP" sz="1400" b="0" dirty="0"/>
              <a:t>"Latitude" </a:t>
            </a:r>
            <a:r>
              <a:rPr lang="ja-JP" altLang="en-US" sz="1400" b="0" dirty="0"/>
              <a:t>が負の方向へ最も大きく寄与しています。</a:t>
            </a:r>
          </a:p>
          <a:p>
            <a:endParaRPr lang="en-US" altLang="ja-JP" sz="1400" b="0" dirty="0"/>
          </a:p>
        </p:txBody>
      </p:sp>
      <p:sp>
        <p:nvSpPr>
          <p:cNvPr id="3" name="テキスト プレースホルダー 2"/>
          <p:cNvSpPr>
            <a:spLocks noGrp="1"/>
          </p:cNvSpPr>
          <p:nvPr>
            <p:ph type="body" sz="quarter" idx="20"/>
          </p:nvPr>
        </p:nvSpPr>
        <p:spPr/>
        <p:txBody>
          <a:bodyPr/>
          <a:lstStyle/>
          <a:p>
            <a:r>
              <a:rPr kumimoji="1" lang="en-US" altLang="ja-JP" dirty="0" smtClean="0"/>
              <a:t>③</a:t>
            </a:r>
            <a:r>
              <a:rPr kumimoji="1" lang="ja-JP" altLang="en-US" dirty="0" smtClean="0"/>
              <a:t>影響度の計算：</a:t>
            </a:r>
            <a:r>
              <a:rPr kumimoji="1" lang="en-US" altLang="ja-JP" dirty="0" smtClean="0"/>
              <a:t>SHAP</a:t>
            </a:r>
            <a:r>
              <a:rPr kumimoji="1" lang="ja-JP" altLang="en-US" dirty="0" smtClean="0"/>
              <a:t>値の計算</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pic>
        <p:nvPicPr>
          <p:cNvPr id="6" name="図 5" descr="スクリーンショット 2023-11-21 8.49.5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5775" y="4892813"/>
            <a:ext cx="11104389" cy="1278203"/>
          </a:xfrm>
          <a:prstGeom prst="rect">
            <a:avLst/>
          </a:prstGeom>
        </p:spPr>
      </p:pic>
    </p:spTree>
    <p:extLst>
      <p:ext uri="{BB962C8B-B14F-4D97-AF65-F5344CB8AC3E}">
        <p14:creationId xmlns:p14="http://schemas.microsoft.com/office/powerpoint/2010/main" val="227111208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dirty="0"/>
          </a:p>
        </p:txBody>
      </p:sp>
      <p:sp>
        <p:nvSpPr>
          <p:cNvPr id="3" name="テキスト プレースホルダー 2"/>
          <p:cNvSpPr>
            <a:spLocks noGrp="1"/>
          </p:cNvSpPr>
          <p:nvPr>
            <p:ph type="body" sz="quarter" idx="20"/>
          </p:nvPr>
        </p:nvSpPr>
        <p:spPr/>
        <p:txBody>
          <a:bodyPr/>
          <a:lstStyle/>
          <a:p>
            <a:r>
              <a:rPr kumimoji="1" lang="ja-JP" altLang="en-US" dirty="0" smtClean="0"/>
              <a:t>結果</a:t>
            </a:r>
            <a:r>
              <a:rPr lang="ja-JP" altLang="en-US" dirty="0" smtClean="0"/>
              <a:t>：</a:t>
            </a:r>
            <a:r>
              <a:rPr lang="ja-JP" altLang="en-US" dirty="0" smtClean="0">
                <a:solidFill>
                  <a:srgbClr val="333333"/>
                </a:solidFill>
              </a:rPr>
              <a:t>順</a:t>
            </a:r>
            <a:r>
              <a:rPr lang="ja-JP" altLang="en-US" dirty="0">
                <a:solidFill>
                  <a:srgbClr val="333333"/>
                </a:solidFill>
              </a:rPr>
              <a:t>立装置在庫量</a:t>
            </a:r>
            <a:r>
              <a:rPr lang="en-US" altLang="ja-JP" dirty="0">
                <a:solidFill>
                  <a:srgbClr val="333333"/>
                </a:solidFill>
              </a:rPr>
              <a:t>/</a:t>
            </a:r>
            <a:r>
              <a:rPr lang="ja-JP" altLang="en-US" dirty="0">
                <a:solidFill>
                  <a:srgbClr val="333333"/>
                </a:solidFill>
              </a:rPr>
              <a:t>設計値</a:t>
            </a:r>
            <a:r>
              <a:rPr lang="en-US" altLang="ja-JP" dirty="0">
                <a:solidFill>
                  <a:srgbClr val="333333"/>
                </a:solidFill>
              </a:rPr>
              <a:t>MAX</a:t>
            </a:r>
          </a:p>
          <a:p>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pic>
        <p:nvPicPr>
          <p:cNvPr id="5" name="図 4" descr="kari_SHAP.png"/>
          <p:cNvPicPr>
            <a:picLocks noChangeAspect="1"/>
          </p:cNvPicPr>
          <p:nvPr/>
        </p:nvPicPr>
        <p:blipFill rotWithShape="1">
          <a:blip r:embed="rId2" cstate="print">
            <a:extLst>
              <a:ext uri="{28A0092B-C50C-407E-A947-70E740481C1C}">
                <a14:useLocalDpi xmlns:a14="http://schemas.microsoft.com/office/drawing/2010/main" val="0"/>
              </a:ext>
            </a:extLst>
          </a:blip>
          <a:srcRect l="9765" t="10692" r="18278" b="4189"/>
          <a:stretch/>
        </p:blipFill>
        <p:spPr>
          <a:xfrm>
            <a:off x="545773" y="2083282"/>
            <a:ext cx="5856570" cy="4329937"/>
          </a:xfrm>
          <a:prstGeom prst="rect">
            <a:avLst/>
          </a:prstGeom>
        </p:spPr>
      </p:pic>
      <p:pic>
        <p:nvPicPr>
          <p:cNvPr id="6" name="図 5" descr="スクリーンショット 2023-11-21 2.48.03.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26542" y="2371809"/>
            <a:ext cx="4347351" cy="3751453"/>
          </a:xfrm>
          <a:prstGeom prst="rect">
            <a:avLst/>
          </a:prstGeom>
        </p:spPr>
      </p:pic>
    </p:spTree>
    <p:extLst>
      <p:ext uri="{BB962C8B-B14F-4D97-AF65-F5344CB8AC3E}">
        <p14:creationId xmlns:p14="http://schemas.microsoft.com/office/powerpoint/2010/main" val="177490340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アイシンwide">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アイシンwide" id="{9719132A-AE96-4650-9969-4ACCCCDBC9C1}" vid="{AC6CE65C-E27A-4279-9449-0AF11FFDAE82}"/>
    </a:ext>
  </a:extLst>
</a:theme>
</file>

<file path=ppt/theme/theme2.xml><?xml version="1.0" encoding="utf-8"?>
<a:theme xmlns:a="http://schemas.openxmlformats.org/drawingml/2006/main" name="最終頁">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AISINフォーマット_wide.potx" id="{E6ED6B68-B8AB-4240-B5BF-953200F140CE}" vid="{8E07004A-0D74-49DA-BAAA-7DE141297473}"/>
    </a:ext>
  </a:extLst>
</a:theme>
</file>

<file path=ppt/theme/theme3.xml><?xml version="1.0" encoding="utf-8"?>
<a:theme xmlns:a="http://schemas.openxmlformats.org/drawingml/2006/main" name="内容">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AISINフォーマット_wide.potx" id="{E6ED6B68-B8AB-4240-B5BF-953200F140CE}" vid="{4B783BF8-DEA1-4518-93B8-7E4A5AC19B3A}"/>
    </a:ext>
  </a:extLst>
</a:theme>
</file>

<file path=ppt/theme/theme4.xml><?xml version="1.0" encoding="utf-8"?>
<a:theme xmlns:a="http://schemas.openxmlformats.org/drawingml/2006/main" name="内容［関係社外秘］">
  <a:themeElements>
    <a:clrScheme name="AISIN">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4BBCFF"/>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A4(AISIN)_関係社外秘.pptx" id="{0E61A696-DCC7-41FA-B91C-DE2E6FD3D105}" vid="{88604F16-AB26-4E05-98EE-030EE2A46DF3}"/>
    </a:ext>
  </a:extLst>
</a:theme>
</file>

<file path=ppt/theme/theme5.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5313</TotalTime>
  <Words>1384</Words>
  <Application>Microsoft Macintosh PowerPoint</Application>
  <PresentationFormat>ユーザー設定</PresentationFormat>
  <Paragraphs>206</Paragraphs>
  <Slides>19</Slides>
  <Notes>0</Notes>
  <HiddenSlides>0</HiddenSlides>
  <MMClips>0</MMClips>
  <ScaleCrop>false</ScaleCrop>
  <HeadingPairs>
    <vt:vector size="4" baseType="variant">
      <vt:variant>
        <vt:lpstr>テーマ</vt:lpstr>
      </vt:variant>
      <vt:variant>
        <vt:i4>4</vt:i4>
      </vt:variant>
      <vt:variant>
        <vt:lpstr>スライド タイトル</vt:lpstr>
      </vt:variant>
      <vt:variant>
        <vt:i4>19</vt:i4>
      </vt:variant>
    </vt:vector>
  </HeadingPairs>
  <TitlesOfParts>
    <vt:vector size="23" baseType="lpstr">
      <vt:lpstr>アイシンwide</vt:lpstr>
      <vt:lpstr>最終頁</vt:lpstr>
      <vt:lpstr>内容</vt:lpstr>
      <vt:lpstr>内容［関係社外秘］</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アイシン精機</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Toyomaru Koji／豊丸　弘爾／AI</dc:creator>
  <cp:lastModifiedBy>sasaoka</cp:lastModifiedBy>
  <cp:revision>174</cp:revision>
  <dcterms:created xsi:type="dcterms:W3CDTF">2022-01-19T01:36:44Z</dcterms:created>
  <dcterms:modified xsi:type="dcterms:W3CDTF">2023-11-21T00:42:27Z</dcterms:modified>
</cp:coreProperties>
</file>